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5"/>
  </p:notesMasterIdLst>
  <p:sldIdLst>
    <p:sldId id="290" r:id="rId2"/>
    <p:sldId id="291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302" r:id="rId11"/>
    <p:sldId id="305" r:id="rId12"/>
    <p:sldId id="303" r:id="rId13"/>
    <p:sldId id="30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2537"/>
    <a:srgbClr val="C00000"/>
    <a:srgbClr val="072769"/>
    <a:srgbClr val="B09E62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11"/>
    <p:restoredTop sz="95467"/>
  </p:normalViewPr>
  <p:slideViewPr>
    <p:cSldViewPr snapToGrid="0" snapToObjects="1">
      <p:cViewPr varScale="1">
        <p:scale>
          <a:sx n="97" d="100"/>
          <a:sy n="97" d="100"/>
        </p:scale>
        <p:origin x="13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E6B53C-D79F-B64E-8A5C-FA879A5EE6EC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9C436-EE37-4647-9BE9-676B133C4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57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Hello</a:t>
            </a:r>
            <a:r>
              <a:rPr lang="de-DE" dirty="0"/>
              <a:t>, I am Kriti Bhatia </a:t>
            </a:r>
            <a:r>
              <a:rPr lang="de-DE" dirty="0" err="1"/>
              <a:t>and</a:t>
            </a:r>
            <a:r>
              <a:rPr lang="de-DE" dirty="0"/>
              <a:t> I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presenting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an online </a:t>
            </a:r>
            <a:r>
              <a:rPr lang="de-DE" dirty="0" err="1"/>
              <a:t>experiment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Garner </a:t>
            </a:r>
            <a:r>
              <a:rPr lang="de-DE" dirty="0" err="1"/>
              <a:t>paradigm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amodal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abstract</a:t>
            </a:r>
            <a:r>
              <a:rPr lang="de-DE" dirty="0"/>
              <a:t> </a:t>
            </a:r>
            <a:r>
              <a:rPr lang="de-DE" dirty="0" err="1"/>
              <a:t>stimuli</a:t>
            </a:r>
            <a:r>
              <a:rPr lang="de-DE" dirty="0"/>
              <a:t>, </a:t>
            </a:r>
            <a:r>
              <a:rPr lang="de-DE" dirty="0" err="1"/>
              <a:t>namely</a:t>
            </a:r>
            <a:r>
              <a:rPr lang="de-DE" dirty="0"/>
              <a:t> </a:t>
            </a:r>
            <a:r>
              <a:rPr lang="de-DE" dirty="0" err="1"/>
              <a:t>numbers</a:t>
            </a:r>
            <a:r>
              <a:rPr lang="de-DE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9C436-EE37-4647-9BE9-676B133C44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18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This </a:t>
            </a:r>
            <a:r>
              <a:rPr lang="de-DE" dirty="0" err="1"/>
              <a:t>graph</a:t>
            </a:r>
            <a:r>
              <a:rPr lang="de-DE" dirty="0"/>
              <a:t> </a:t>
            </a:r>
            <a:r>
              <a:rPr lang="de-DE" dirty="0" err="1"/>
              <a:t>shows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reaction</a:t>
            </a:r>
            <a:r>
              <a:rPr lang="de-DE" dirty="0"/>
              <a:t> time </a:t>
            </a:r>
            <a:r>
              <a:rPr lang="de-DE" dirty="0" err="1"/>
              <a:t>differences</a:t>
            </a:r>
            <a:r>
              <a:rPr lang="de-DE" dirty="0"/>
              <a:t>. The Garner </a:t>
            </a:r>
            <a:r>
              <a:rPr lang="de-DE" dirty="0" err="1"/>
              <a:t>interference</a:t>
            </a:r>
            <a:r>
              <a:rPr lang="de-DE" dirty="0"/>
              <a:t> </a:t>
            </a:r>
            <a:r>
              <a:rPr lang="de-DE" dirty="0" err="1"/>
              <a:t>effect</a:t>
            </a:r>
            <a:r>
              <a:rPr lang="de-DE" dirty="0"/>
              <a:t> </a:t>
            </a:r>
            <a:r>
              <a:rPr lang="de-DE" dirty="0" err="1"/>
              <a:t>size</a:t>
            </a:r>
            <a:r>
              <a:rPr lang="de-DE" dirty="0"/>
              <a:t> was </a:t>
            </a:r>
            <a:r>
              <a:rPr lang="de-DE" dirty="0" err="1"/>
              <a:t>comparable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found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modal </a:t>
            </a:r>
            <a:r>
              <a:rPr lang="de-DE" dirty="0" err="1"/>
              <a:t>stimuli</a:t>
            </a:r>
            <a:r>
              <a:rPr lang="de-DE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9C436-EE37-4647-9BE9-676B133C44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967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This </a:t>
            </a:r>
            <a:r>
              <a:rPr lang="de-DE" dirty="0" err="1"/>
              <a:t>graph</a:t>
            </a:r>
            <a:r>
              <a:rPr lang="de-DE" dirty="0"/>
              <a:t> </a:t>
            </a:r>
            <a:r>
              <a:rPr lang="de-DE" dirty="0" err="1"/>
              <a:t>shows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reaction</a:t>
            </a:r>
            <a:r>
              <a:rPr lang="de-DE" dirty="0"/>
              <a:t> time </a:t>
            </a:r>
            <a:r>
              <a:rPr lang="de-DE" dirty="0" err="1"/>
              <a:t>differences</a:t>
            </a:r>
            <a:r>
              <a:rPr lang="de-DE" dirty="0"/>
              <a:t>. The Garner </a:t>
            </a:r>
            <a:r>
              <a:rPr lang="de-DE" dirty="0" err="1"/>
              <a:t>interference</a:t>
            </a:r>
            <a:r>
              <a:rPr lang="de-DE" dirty="0"/>
              <a:t> </a:t>
            </a:r>
            <a:r>
              <a:rPr lang="de-DE" dirty="0" err="1"/>
              <a:t>effect</a:t>
            </a:r>
            <a:r>
              <a:rPr lang="de-DE" dirty="0"/>
              <a:t> </a:t>
            </a:r>
            <a:r>
              <a:rPr lang="de-DE" dirty="0" err="1"/>
              <a:t>size</a:t>
            </a:r>
            <a:r>
              <a:rPr lang="de-DE" dirty="0"/>
              <a:t> was </a:t>
            </a:r>
            <a:r>
              <a:rPr lang="de-DE" dirty="0" err="1"/>
              <a:t>comparable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found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modal </a:t>
            </a:r>
            <a:r>
              <a:rPr lang="de-DE" dirty="0" err="1"/>
              <a:t>stimuli</a:t>
            </a:r>
            <a:r>
              <a:rPr lang="de-DE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9C436-EE37-4647-9BE9-676B133C44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041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The </a:t>
            </a:r>
            <a:r>
              <a:rPr lang="de-DE" dirty="0" err="1"/>
              <a:t>study</a:t>
            </a:r>
            <a:r>
              <a:rPr lang="de-DE" dirty="0"/>
              <a:t> I </a:t>
            </a:r>
            <a:r>
              <a:rPr lang="de-DE" dirty="0" err="1"/>
              <a:t>presented</a:t>
            </a:r>
            <a:r>
              <a:rPr lang="de-DE" dirty="0"/>
              <a:t> </a:t>
            </a:r>
            <a:r>
              <a:rPr lang="de-DE" dirty="0" err="1"/>
              <a:t>today</a:t>
            </a:r>
            <a:r>
              <a:rPr lang="de-DE" dirty="0"/>
              <a:t> </a:t>
            </a:r>
            <a:r>
              <a:rPr lang="de-DE" dirty="0" err="1"/>
              <a:t>aimed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investigate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kind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representations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visual</a:t>
            </a:r>
            <a:r>
              <a:rPr lang="de-DE" dirty="0"/>
              <a:t> </a:t>
            </a:r>
            <a:r>
              <a:rPr lang="de-DE" dirty="0" err="1"/>
              <a:t>streams</a:t>
            </a:r>
            <a:r>
              <a:rPr lang="de-DE" dirty="0"/>
              <a:t>, </a:t>
            </a:r>
            <a:r>
              <a:rPr lang="de-DE" dirty="0" err="1"/>
              <a:t>whether</a:t>
            </a:r>
            <a:r>
              <a:rPr lang="de-DE" dirty="0"/>
              <a:t> modal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amodal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employing</a:t>
            </a:r>
            <a:r>
              <a:rPr lang="de-DE" dirty="0"/>
              <a:t> </a:t>
            </a:r>
            <a:r>
              <a:rPr lang="de-DE" dirty="0" err="1"/>
              <a:t>amodal</a:t>
            </a:r>
            <a:r>
              <a:rPr lang="de-DE" dirty="0"/>
              <a:t> </a:t>
            </a:r>
            <a:r>
              <a:rPr lang="de-DE" dirty="0" err="1"/>
              <a:t>stimuli</a:t>
            </a:r>
            <a:r>
              <a:rPr lang="de-DE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remains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seen</a:t>
            </a:r>
            <a:r>
              <a:rPr lang="de-DE" dirty="0"/>
              <a:t> </a:t>
            </a:r>
            <a:r>
              <a:rPr lang="de-DE" dirty="0" err="1"/>
              <a:t>whether</a:t>
            </a:r>
            <a:r>
              <a:rPr lang="de-DE" dirty="0"/>
              <a:t> Garner </a:t>
            </a:r>
            <a:r>
              <a:rPr lang="de-DE" dirty="0" err="1"/>
              <a:t>interference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observed</a:t>
            </a:r>
            <a:r>
              <a:rPr lang="de-DE" dirty="0"/>
              <a:t> in an </a:t>
            </a:r>
            <a:r>
              <a:rPr lang="de-DE" dirty="0" err="1"/>
              <a:t>analogous</a:t>
            </a:r>
            <a:r>
              <a:rPr lang="de-DE" dirty="0"/>
              <a:t> </a:t>
            </a:r>
            <a:r>
              <a:rPr lang="de-DE" dirty="0" err="1"/>
              <a:t>task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an </a:t>
            </a:r>
            <a:r>
              <a:rPr lang="de-DE" dirty="0" err="1"/>
              <a:t>action</a:t>
            </a:r>
            <a:r>
              <a:rPr lang="de-DE" dirty="0"/>
              <a:t> like </a:t>
            </a:r>
            <a:r>
              <a:rPr lang="de-DE" dirty="0" err="1"/>
              <a:t>grasping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amodal</a:t>
            </a:r>
            <a:r>
              <a:rPr lang="de-DE" dirty="0"/>
              <a:t> </a:t>
            </a:r>
            <a:r>
              <a:rPr lang="de-DE" dirty="0" err="1"/>
              <a:t>stimuli</a:t>
            </a:r>
            <a:r>
              <a:rPr lang="de-DE" dirty="0"/>
              <a:t>.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investigate</a:t>
            </a:r>
            <a:r>
              <a:rPr lang="de-DE" dirty="0"/>
              <a:t> </a:t>
            </a:r>
            <a:r>
              <a:rPr lang="de-DE" dirty="0" err="1"/>
              <a:t>possible</a:t>
            </a:r>
            <a:r>
              <a:rPr lang="de-DE" dirty="0"/>
              <a:t> </a:t>
            </a:r>
            <a:r>
              <a:rPr lang="de-DE" dirty="0" err="1"/>
              <a:t>connections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stimuli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representational</a:t>
            </a:r>
            <a:r>
              <a:rPr lang="de-DE" dirty="0"/>
              <a:t> </a:t>
            </a:r>
            <a:r>
              <a:rPr lang="de-DE" dirty="0" err="1"/>
              <a:t>formats</a:t>
            </a:r>
            <a:r>
              <a:rPr lang="de-DE"/>
              <a:t>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9C436-EE37-4647-9BE9-676B133C44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86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 modal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amodal</a:t>
            </a:r>
            <a:r>
              <a:rPr lang="de-DE" dirty="0"/>
              <a:t> </a:t>
            </a:r>
            <a:r>
              <a:rPr lang="de-DE" dirty="0" err="1"/>
              <a:t>cognition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unit</a:t>
            </a:r>
            <a:r>
              <a:rPr lang="de-DE" dirty="0"/>
              <a:t> </a:t>
            </a:r>
            <a:r>
              <a:rPr lang="de-DE" dirty="0" err="1"/>
              <a:t>aims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 </a:t>
            </a:r>
            <a:r>
              <a:rPr lang="de-DE" dirty="0" err="1"/>
              <a:t>comprehensive</a:t>
            </a:r>
            <a:r>
              <a:rPr lang="de-DE" dirty="0"/>
              <a:t> </a:t>
            </a:r>
            <a:r>
              <a:rPr lang="de-DE" dirty="0" err="1"/>
              <a:t>understanding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cognition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investigating</a:t>
            </a:r>
            <a:r>
              <a:rPr lang="de-DE" dirty="0"/>
              <a:t> different </a:t>
            </a:r>
            <a:r>
              <a:rPr lang="de-DE" dirty="0" err="1"/>
              <a:t>areas</a:t>
            </a:r>
            <a:r>
              <a:rPr lang="de-DE" dirty="0"/>
              <a:t>,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my</a:t>
            </a:r>
            <a:r>
              <a:rPr lang="de-DE" dirty="0"/>
              <a:t> </a:t>
            </a:r>
            <a:r>
              <a:rPr lang="de-DE" dirty="0" err="1"/>
              <a:t>project</a:t>
            </a:r>
            <a:r>
              <a:rPr lang="de-DE" dirty="0"/>
              <a:t> </a:t>
            </a:r>
            <a:r>
              <a:rPr lang="de-DE" dirty="0" err="1"/>
              <a:t>focuses</a:t>
            </a:r>
            <a:r>
              <a:rPr lang="de-DE" dirty="0"/>
              <a:t> on </a:t>
            </a:r>
            <a:r>
              <a:rPr lang="de-DE" dirty="0" err="1"/>
              <a:t>action</a:t>
            </a:r>
            <a:r>
              <a:rPr lang="de-DE" dirty="0"/>
              <a:t>, </a:t>
            </a:r>
            <a:r>
              <a:rPr lang="de-DE" dirty="0" err="1"/>
              <a:t>specifically</a:t>
            </a:r>
            <a:r>
              <a:rPr lang="de-DE" dirty="0"/>
              <a:t> </a:t>
            </a:r>
            <a:r>
              <a:rPr lang="de-DE" dirty="0" err="1"/>
              <a:t>visuomotor</a:t>
            </a:r>
            <a:r>
              <a:rPr lang="de-DE" dirty="0"/>
              <a:t> </a:t>
            </a:r>
            <a:r>
              <a:rPr lang="de-DE" dirty="0" err="1"/>
              <a:t>actions</a:t>
            </a:r>
            <a:r>
              <a:rPr lang="de-DE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9C436-EE37-4647-9BE9-676B133C445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15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context</a:t>
            </a:r>
            <a:r>
              <a:rPr lang="de-DE" dirty="0"/>
              <a:t>, a </a:t>
            </a:r>
            <a:r>
              <a:rPr lang="de-DE" dirty="0" err="1"/>
              <a:t>popular</a:t>
            </a:r>
            <a:r>
              <a:rPr lang="de-DE" dirty="0"/>
              <a:t> </a:t>
            </a:r>
            <a:r>
              <a:rPr lang="de-DE" dirty="0" err="1"/>
              <a:t>theory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PAM. </a:t>
            </a:r>
            <a:r>
              <a:rPr lang="de-DE" dirty="0" err="1"/>
              <a:t>It</a:t>
            </a:r>
            <a:r>
              <a:rPr lang="de-DE" dirty="0"/>
              <a:t> was </a:t>
            </a:r>
            <a:r>
              <a:rPr lang="de-DE" dirty="0" err="1"/>
              <a:t>formulated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Goodale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Milner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main</a:t>
            </a:r>
            <a:r>
              <a:rPr lang="de-DE" dirty="0"/>
              <a:t> </a:t>
            </a:r>
            <a:r>
              <a:rPr lang="de-DE" dirty="0" err="1"/>
              <a:t>postulate</a:t>
            </a:r>
            <a:r>
              <a:rPr lang="de-DE" dirty="0"/>
              <a:t> </a:t>
            </a:r>
            <a:r>
              <a:rPr lang="de-DE" dirty="0" err="1"/>
              <a:t>states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visual</a:t>
            </a:r>
            <a:r>
              <a:rPr lang="de-DE" dirty="0"/>
              <a:t>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primary</a:t>
            </a:r>
            <a:r>
              <a:rPr lang="de-DE" dirty="0"/>
              <a:t> </a:t>
            </a:r>
            <a:r>
              <a:rPr lang="de-DE" dirty="0" err="1"/>
              <a:t>visual</a:t>
            </a:r>
            <a:r>
              <a:rPr lang="de-DE" dirty="0"/>
              <a:t> </a:t>
            </a:r>
            <a:r>
              <a:rPr lang="de-DE" dirty="0" err="1"/>
              <a:t>cortex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processed</a:t>
            </a:r>
            <a:r>
              <a:rPr lang="de-DE" dirty="0"/>
              <a:t> </a:t>
            </a:r>
            <a:r>
              <a:rPr lang="de-DE" dirty="0" err="1"/>
              <a:t>separately</a:t>
            </a:r>
            <a:r>
              <a:rPr lang="de-DE" dirty="0"/>
              <a:t> in </a:t>
            </a:r>
            <a:r>
              <a:rPr lang="de-DE" dirty="0" err="1"/>
              <a:t>two</a:t>
            </a:r>
            <a:r>
              <a:rPr lang="de-DE" dirty="0"/>
              <a:t> parallel </a:t>
            </a:r>
            <a:r>
              <a:rPr lang="de-DE" dirty="0" err="1"/>
              <a:t>pathways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ventral </a:t>
            </a:r>
            <a:r>
              <a:rPr lang="de-DE" dirty="0" err="1"/>
              <a:t>and</a:t>
            </a:r>
            <a:r>
              <a:rPr lang="de-DE" dirty="0"/>
              <a:t> dorsal </a:t>
            </a:r>
            <a:r>
              <a:rPr lang="de-DE" dirty="0" err="1"/>
              <a:t>streams</a:t>
            </a:r>
            <a:r>
              <a:rPr lang="de-DE" dirty="0"/>
              <a:t>. </a:t>
            </a:r>
          </a:p>
          <a:p>
            <a:endParaRPr lang="de-DE" dirty="0"/>
          </a:p>
          <a:p>
            <a:r>
              <a:rPr lang="de-DE" dirty="0" err="1"/>
              <a:t>Based</a:t>
            </a:r>
            <a:r>
              <a:rPr lang="de-DE" dirty="0"/>
              <a:t> on </a:t>
            </a:r>
            <a:r>
              <a:rPr lang="de-DE" dirty="0" err="1"/>
              <a:t>experiments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brain-damaged</a:t>
            </a:r>
            <a:r>
              <a:rPr lang="de-DE" dirty="0"/>
              <a:t> </a:t>
            </a:r>
            <a:r>
              <a:rPr lang="de-DE" dirty="0" err="1"/>
              <a:t>patients</a:t>
            </a:r>
            <a:r>
              <a:rPr lang="de-DE" dirty="0"/>
              <a:t>,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concluded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visual</a:t>
            </a:r>
            <a:r>
              <a:rPr lang="de-DE" dirty="0"/>
              <a:t>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processed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different </a:t>
            </a:r>
            <a:r>
              <a:rPr lang="de-DE" dirty="0" err="1"/>
              <a:t>purposes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perception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ventral </a:t>
            </a:r>
            <a:r>
              <a:rPr lang="de-DE" dirty="0" err="1"/>
              <a:t>stream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visuomotor</a:t>
            </a:r>
            <a:r>
              <a:rPr lang="de-DE" dirty="0"/>
              <a:t> </a:t>
            </a:r>
            <a:r>
              <a:rPr lang="de-DE" dirty="0" err="1"/>
              <a:t>actions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dorsal </a:t>
            </a:r>
            <a:r>
              <a:rPr lang="de-DE" dirty="0" err="1"/>
              <a:t>stream</a:t>
            </a:r>
            <a:r>
              <a:rPr lang="de-DE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9C436-EE37-4647-9BE9-676B133C44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55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Processing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visual</a:t>
            </a:r>
            <a:r>
              <a:rPr lang="de-DE" dirty="0"/>
              <a:t>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actions</a:t>
            </a:r>
            <a:r>
              <a:rPr lang="de-DE" dirty="0"/>
              <a:t> like </a:t>
            </a:r>
            <a:r>
              <a:rPr lang="de-DE" dirty="0" err="1"/>
              <a:t>grasping</a:t>
            </a:r>
            <a:r>
              <a:rPr lang="de-DE" dirty="0"/>
              <a:t> </a:t>
            </a:r>
            <a:r>
              <a:rPr lang="de-DE" dirty="0" err="1"/>
              <a:t>relies</a:t>
            </a:r>
            <a:r>
              <a:rPr lang="de-DE" dirty="0"/>
              <a:t> on absolute </a:t>
            </a:r>
            <a:r>
              <a:rPr lang="de-DE" dirty="0" err="1"/>
              <a:t>metrics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relevant </a:t>
            </a:r>
            <a:r>
              <a:rPr lang="de-DE" dirty="0" err="1"/>
              <a:t>dimensions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goal</a:t>
            </a:r>
            <a:r>
              <a:rPr lang="de-DE" dirty="0"/>
              <a:t> </a:t>
            </a:r>
            <a:r>
              <a:rPr lang="de-DE" dirty="0" err="1"/>
              <a:t>object</a:t>
            </a:r>
            <a:r>
              <a:rPr lang="de-DE" dirty="0"/>
              <a:t>, such </a:t>
            </a:r>
            <a:r>
              <a:rPr lang="de-DE" dirty="0" err="1"/>
              <a:t>that</a:t>
            </a:r>
            <a:r>
              <a:rPr lang="de-DE" dirty="0"/>
              <a:t> irrelevant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ignored</a:t>
            </a:r>
            <a:endParaRPr lang="de-DE" dirty="0"/>
          </a:p>
          <a:p>
            <a:endParaRPr lang="de-DE" dirty="0"/>
          </a:p>
          <a:p>
            <a:r>
              <a:rPr lang="de-DE" dirty="0"/>
              <a:t>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hand</a:t>
            </a:r>
            <a:r>
              <a:rPr lang="de-DE" dirty="0"/>
              <a:t>, </a:t>
            </a:r>
            <a:r>
              <a:rPr lang="de-DE" dirty="0" err="1"/>
              <a:t>processing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visual</a:t>
            </a:r>
            <a:r>
              <a:rPr lang="de-DE" dirty="0"/>
              <a:t>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perception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encoding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objects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imprecise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relative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objects</a:t>
            </a:r>
            <a:r>
              <a:rPr lang="de-DE" dirty="0"/>
              <a:t>, so irrelevant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not </a:t>
            </a:r>
            <a:r>
              <a:rPr lang="de-DE" dirty="0" err="1"/>
              <a:t>ignored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9C436-EE37-4647-9BE9-676B133C44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00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 Garner </a:t>
            </a:r>
            <a:r>
              <a:rPr lang="de-DE" dirty="0" err="1"/>
              <a:t>paradigm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an experimental design </a:t>
            </a:r>
            <a:r>
              <a:rPr lang="de-DE" dirty="0" err="1"/>
              <a:t>to</a:t>
            </a:r>
            <a:r>
              <a:rPr lang="de-DE" dirty="0"/>
              <a:t> probe </a:t>
            </a:r>
            <a:r>
              <a:rPr lang="de-DE" dirty="0" err="1"/>
              <a:t>stimulus</a:t>
            </a:r>
            <a:r>
              <a:rPr lang="de-DE" dirty="0"/>
              <a:t>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processing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A pair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stimulus</a:t>
            </a:r>
            <a:r>
              <a:rPr lang="de-DE" dirty="0"/>
              <a:t> </a:t>
            </a:r>
            <a:r>
              <a:rPr lang="de-DE" dirty="0" err="1"/>
              <a:t>dimensions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integral </a:t>
            </a:r>
            <a:r>
              <a:rPr lang="de-DE" dirty="0" err="1"/>
              <a:t>meaning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processed</a:t>
            </a:r>
            <a:r>
              <a:rPr lang="de-DE" dirty="0"/>
              <a:t> </a:t>
            </a:r>
            <a:r>
              <a:rPr lang="de-DE" dirty="0" err="1"/>
              <a:t>together</a:t>
            </a:r>
            <a:r>
              <a:rPr lang="de-DE" dirty="0"/>
              <a:t>,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separable</a:t>
            </a:r>
            <a:r>
              <a:rPr lang="de-DE" dirty="0"/>
              <a:t>, </a:t>
            </a:r>
            <a:r>
              <a:rPr lang="de-DE" dirty="0" err="1"/>
              <a:t>meaning</a:t>
            </a:r>
            <a:r>
              <a:rPr lang="de-DE" dirty="0"/>
              <a:t>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processed</a:t>
            </a:r>
            <a:r>
              <a:rPr lang="de-DE" dirty="0"/>
              <a:t> </a:t>
            </a:r>
            <a:r>
              <a:rPr lang="de-DE" dirty="0" err="1"/>
              <a:t>separately</a:t>
            </a:r>
            <a:r>
              <a:rPr lang="de-DE" dirty="0"/>
              <a:t>.</a:t>
            </a:r>
            <a:br>
              <a:rPr lang="de-DE" dirty="0"/>
            </a:br>
            <a:br>
              <a:rPr lang="de-DE" dirty="0"/>
            </a:br>
            <a:r>
              <a:rPr lang="de-DE" dirty="0" err="1"/>
              <a:t>Length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width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rectangles</a:t>
            </a:r>
            <a:r>
              <a:rPr lang="de-DE" dirty="0"/>
              <a:t> </a:t>
            </a:r>
            <a:r>
              <a:rPr lang="de-DE" dirty="0" err="1"/>
              <a:t>cannot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processed</a:t>
            </a:r>
            <a:r>
              <a:rPr lang="de-DE" dirty="0"/>
              <a:t> </a:t>
            </a:r>
            <a:r>
              <a:rPr lang="de-DE" dirty="0" err="1"/>
              <a:t>independently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so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integral </a:t>
            </a:r>
            <a:r>
              <a:rPr lang="de-DE" dirty="0" err="1"/>
              <a:t>dimensions</a:t>
            </a:r>
            <a:r>
              <a:rPr lang="de-DE" dirty="0"/>
              <a:t>. </a:t>
            </a:r>
          </a:p>
          <a:p>
            <a:endParaRPr lang="de-DE" dirty="0"/>
          </a:p>
          <a:p>
            <a:r>
              <a:rPr lang="de-DE" dirty="0" err="1"/>
              <a:t>Continung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example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stimulus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includes</a:t>
            </a:r>
            <a:r>
              <a:rPr lang="de-DE" dirty="0"/>
              <a:t> 4 </a:t>
            </a:r>
            <a:r>
              <a:rPr lang="de-DE" dirty="0" err="1"/>
              <a:t>rectangles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factorial</a:t>
            </a:r>
            <a:r>
              <a:rPr lang="de-DE" dirty="0"/>
              <a:t> </a:t>
            </a:r>
            <a:r>
              <a:rPr lang="de-DE" dirty="0" err="1"/>
              <a:t>combination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2 different </a:t>
            </a:r>
            <a:r>
              <a:rPr lang="de-DE" dirty="0" err="1"/>
              <a:t>lengths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widths</a:t>
            </a:r>
            <a:r>
              <a:rPr lang="de-DE" dirty="0"/>
              <a:t>. </a:t>
            </a:r>
            <a:r>
              <a:rPr lang="de-DE" dirty="0" err="1"/>
              <a:t>Assume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relevant </a:t>
            </a:r>
            <a:r>
              <a:rPr lang="de-DE" dirty="0" err="1"/>
              <a:t>dimension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width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baseline</a:t>
            </a:r>
            <a:r>
              <a:rPr lang="de-DE" dirty="0"/>
              <a:t> </a:t>
            </a:r>
            <a:r>
              <a:rPr lang="de-DE" dirty="0" err="1"/>
              <a:t>condition</a:t>
            </a:r>
            <a:r>
              <a:rPr lang="de-DE" dirty="0"/>
              <a:t>, 1 out </a:t>
            </a:r>
            <a:r>
              <a:rPr lang="de-DE" dirty="0" err="1"/>
              <a:t>of</a:t>
            </a:r>
            <a:r>
              <a:rPr lang="de-DE" dirty="0"/>
              <a:t> 2 </a:t>
            </a:r>
            <a:r>
              <a:rPr lang="de-DE" dirty="0" err="1"/>
              <a:t>rectangles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different </a:t>
            </a:r>
            <a:r>
              <a:rPr lang="de-DE" dirty="0" err="1"/>
              <a:t>widths</a:t>
            </a:r>
            <a:r>
              <a:rPr lang="de-DE" dirty="0"/>
              <a:t> but </a:t>
            </a:r>
            <a:r>
              <a:rPr lang="de-DE" dirty="0" err="1"/>
              <a:t>the</a:t>
            </a:r>
            <a:r>
              <a:rPr lang="de-DE" dirty="0"/>
              <a:t> same </a:t>
            </a:r>
            <a:r>
              <a:rPr lang="de-DE" dirty="0" err="1"/>
              <a:t>length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presented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participants</a:t>
            </a:r>
            <a:r>
              <a:rPr lang="de-DE" dirty="0"/>
              <a:t> </a:t>
            </a:r>
            <a:r>
              <a:rPr lang="de-DE" dirty="0" err="1"/>
              <a:t>judge</a:t>
            </a:r>
            <a:r>
              <a:rPr lang="de-DE" dirty="0"/>
              <a:t> </a:t>
            </a:r>
            <a:r>
              <a:rPr lang="de-DE" dirty="0" err="1"/>
              <a:t>its</a:t>
            </a:r>
            <a:r>
              <a:rPr lang="de-DE" dirty="0"/>
              <a:t> </a:t>
            </a:r>
            <a:r>
              <a:rPr lang="de-DE" dirty="0" err="1"/>
              <a:t>width</a:t>
            </a:r>
            <a:r>
              <a:rPr lang="de-DE" dirty="0"/>
              <a:t> – </a:t>
            </a:r>
            <a:r>
              <a:rPr lang="de-DE" dirty="0" err="1"/>
              <a:t>wide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narrow</a:t>
            </a:r>
            <a:r>
              <a:rPr lang="de-DE" dirty="0"/>
              <a:t>.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relevant </a:t>
            </a:r>
            <a:r>
              <a:rPr lang="de-DE" dirty="0" err="1"/>
              <a:t>dimensions</a:t>
            </a:r>
            <a:r>
              <a:rPr lang="de-DE" dirty="0"/>
              <a:t> </a:t>
            </a:r>
            <a:r>
              <a:rPr lang="de-DE" dirty="0" err="1"/>
              <a:t>differs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filtering</a:t>
            </a:r>
            <a:r>
              <a:rPr lang="de-DE" dirty="0"/>
              <a:t> </a:t>
            </a:r>
            <a:r>
              <a:rPr lang="de-DE" dirty="0" err="1"/>
              <a:t>condition</a:t>
            </a:r>
            <a:r>
              <a:rPr lang="de-DE" dirty="0"/>
              <a:t>, 1 out </a:t>
            </a:r>
            <a:r>
              <a:rPr lang="de-DE" dirty="0" err="1"/>
              <a:t>of</a:t>
            </a:r>
            <a:r>
              <a:rPr lang="de-DE" dirty="0"/>
              <a:t> 4 </a:t>
            </a:r>
            <a:r>
              <a:rPr lang="de-DE" dirty="0" err="1"/>
              <a:t>rectangles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different </a:t>
            </a:r>
            <a:r>
              <a:rPr lang="de-DE" dirty="0" err="1"/>
              <a:t>lengths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widths</a:t>
            </a:r>
            <a:r>
              <a:rPr lang="de-DE" dirty="0"/>
              <a:t>,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presented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again</a:t>
            </a:r>
            <a:r>
              <a:rPr lang="de-DE" dirty="0"/>
              <a:t> </a:t>
            </a:r>
            <a:r>
              <a:rPr lang="de-DE" dirty="0" err="1"/>
              <a:t>participants</a:t>
            </a:r>
            <a:r>
              <a:rPr lang="de-DE" dirty="0"/>
              <a:t> </a:t>
            </a:r>
            <a:r>
              <a:rPr lang="de-DE" dirty="0" err="1"/>
              <a:t>judge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width</a:t>
            </a:r>
            <a:r>
              <a:rPr lang="de-DE" dirty="0"/>
              <a:t>. Relevant </a:t>
            </a:r>
            <a:r>
              <a:rPr lang="de-DE" dirty="0" err="1"/>
              <a:t>and</a:t>
            </a:r>
            <a:r>
              <a:rPr lang="de-DE" dirty="0"/>
              <a:t> irrelevant </a:t>
            </a:r>
            <a:r>
              <a:rPr lang="de-DE" dirty="0" err="1"/>
              <a:t>dimensions</a:t>
            </a:r>
            <a:r>
              <a:rPr lang="de-DE" dirty="0"/>
              <a:t> </a:t>
            </a:r>
            <a:r>
              <a:rPr lang="de-DE" dirty="0" err="1"/>
              <a:t>both</a:t>
            </a:r>
            <a:r>
              <a:rPr lang="de-DE" dirty="0"/>
              <a:t> </a:t>
            </a:r>
            <a:r>
              <a:rPr lang="de-DE" dirty="0" err="1"/>
              <a:t>differ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 err="1"/>
              <a:t>For</a:t>
            </a:r>
            <a:r>
              <a:rPr lang="de-DE" dirty="0"/>
              <a:t> integral </a:t>
            </a:r>
            <a:r>
              <a:rPr lang="de-DE" dirty="0" err="1"/>
              <a:t>dimensions</a:t>
            </a:r>
            <a:r>
              <a:rPr lang="de-DE" dirty="0"/>
              <a:t>, </a:t>
            </a:r>
            <a:r>
              <a:rPr lang="de-DE" dirty="0" err="1"/>
              <a:t>higher</a:t>
            </a:r>
            <a:r>
              <a:rPr lang="de-DE" dirty="0"/>
              <a:t> RTs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found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filtering</a:t>
            </a:r>
            <a:r>
              <a:rPr lang="de-DE" dirty="0"/>
              <a:t> </a:t>
            </a:r>
            <a:r>
              <a:rPr lang="de-DE" dirty="0" err="1"/>
              <a:t>condition</a:t>
            </a:r>
            <a:r>
              <a:rPr lang="de-DE" dirty="0"/>
              <a:t> </a:t>
            </a:r>
            <a:r>
              <a:rPr lang="de-DE" dirty="0" err="1"/>
              <a:t>because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irrelevant </a:t>
            </a:r>
            <a:r>
              <a:rPr lang="de-DE" dirty="0" err="1"/>
              <a:t>dimension</a:t>
            </a:r>
            <a:r>
              <a:rPr lang="de-DE" dirty="0"/>
              <a:t> </a:t>
            </a:r>
            <a:r>
              <a:rPr lang="de-DE" dirty="0" err="1"/>
              <a:t>cannot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„</a:t>
            </a:r>
            <a:r>
              <a:rPr lang="de-DE" dirty="0" err="1"/>
              <a:t>filtered</a:t>
            </a:r>
            <a:r>
              <a:rPr lang="de-DE" dirty="0"/>
              <a:t> out“, so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say</a:t>
            </a:r>
            <a:r>
              <a:rPr lang="de-DE" dirty="0"/>
              <a:t>. This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called</a:t>
            </a:r>
            <a:r>
              <a:rPr lang="de-DE" dirty="0"/>
              <a:t> Garner </a:t>
            </a:r>
            <a:r>
              <a:rPr lang="de-DE" dirty="0" err="1"/>
              <a:t>Interference</a:t>
            </a:r>
            <a:r>
              <a:rPr lang="de-DE" dirty="0"/>
              <a:t>.</a:t>
            </a: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9C436-EE37-4647-9BE9-676B133C44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21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influential</a:t>
            </a:r>
            <a:r>
              <a:rPr lang="de-DE" dirty="0"/>
              <a:t> </a:t>
            </a:r>
            <a:r>
              <a:rPr lang="de-DE" dirty="0" err="1"/>
              <a:t>study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Ganel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Goodale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authors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Garner </a:t>
            </a:r>
            <a:r>
              <a:rPr lang="de-DE" dirty="0" err="1"/>
              <a:t>paradigm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 </a:t>
            </a:r>
            <a:r>
              <a:rPr lang="de-DE" dirty="0" err="1"/>
              <a:t>grasping</a:t>
            </a:r>
            <a:r>
              <a:rPr lang="de-DE" dirty="0"/>
              <a:t> </a:t>
            </a:r>
            <a:r>
              <a:rPr lang="de-DE" dirty="0" err="1"/>
              <a:t>task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a </a:t>
            </a:r>
            <a:r>
              <a:rPr lang="de-DE" dirty="0" err="1"/>
              <a:t>perceptual</a:t>
            </a:r>
            <a:r>
              <a:rPr lang="de-DE" dirty="0"/>
              <a:t> </a:t>
            </a:r>
            <a:r>
              <a:rPr lang="de-DE" dirty="0" err="1"/>
              <a:t>judgement</a:t>
            </a:r>
            <a:r>
              <a:rPr lang="de-DE" dirty="0"/>
              <a:t> </a:t>
            </a:r>
            <a:r>
              <a:rPr lang="de-DE" dirty="0" err="1"/>
              <a:t>task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4 </a:t>
            </a:r>
            <a:r>
              <a:rPr lang="de-DE" dirty="0" err="1"/>
              <a:t>rectangles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described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found</a:t>
            </a:r>
            <a:r>
              <a:rPr lang="de-DE" dirty="0"/>
              <a:t> </a:t>
            </a:r>
            <a:r>
              <a:rPr lang="de-DE" dirty="0" err="1"/>
              <a:t>higher</a:t>
            </a:r>
            <a:r>
              <a:rPr lang="de-DE" dirty="0"/>
              <a:t> RTs </a:t>
            </a:r>
            <a:r>
              <a:rPr lang="de-DE" dirty="0" err="1"/>
              <a:t>or</a:t>
            </a:r>
            <a:r>
              <a:rPr lang="de-DE" dirty="0"/>
              <a:t> Garner </a:t>
            </a:r>
            <a:r>
              <a:rPr lang="de-DE" dirty="0" err="1"/>
              <a:t>interference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perceptual</a:t>
            </a:r>
            <a:r>
              <a:rPr lang="de-DE" dirty="0"/>
              <a:t> </a:t>
            </a:r>
            <a:r>
              <a:rPr lang="de-DE" dirty="0" err="1"/>
              <a:t>task</a:t>
            </a:r>
            <a:r>
              <a:rPr lang="de-DE" dirty="0"/>
              <a:t> but not </a:t>
            </a:r>
            <a:r>
              <a:rPr lang="de-DE" dirty="0" err="1"/>
              <a:t>grasping</a:t>
            </a:r>
            <a:r>
              <a:rPr lang="de-DE" dirty="0"/>
              <a:t>.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graph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, </a:t>
            </a:r>
            <a:r>
              <a:rPr lang="de-DE" dirty="0" err="1"/>
              <a:t>these</a:t>
            </a:r>
            <a:r>
              <a:rPr lang="de-DE" dirty="0"/>
              <a:t> 3 </a:t>
            </a:r>
            <a:r>
              <a:rPr lang="de-DE" dirty="0" err="1"/>
              <a:t>bars</a:t>
            </a:r>
            <a:r>
              <a:rPr lang="de-DE" dirty="0"/>
              <a:t> </a:t>
            </a:r>
            <a:r>
              <a:rPr lang="de-DE" dirty="0" err="1"/>
              <a:t>show</a:t>
            </a:r>
            <a:r>
              <a:rPr lang="de-DE" dirty="0"/>
              <a:t> different </a:t>
            </a:r>
            <a:r>
              <a:rPr lang="de-DE" dirty="0" err="1"/>
              <a:t>parameters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grasping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RTs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both</a:t>
            </a:r>
            <a:r>
              <a:rPr lang="de-DE" dirty="0"/>
              <a:t> </a:t>
            </a:r>
            <a:r>
              <a:rPr lang="de-DE" dirty="0" err="1"/>
              <a:t>conditions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not </a:t>
            </a:r>
            <a:r>
              <a:rPr lang="de-DE" dirty="0" err="1"/>
              <a:t>significantly</a:t>
            </a:r>
            <a:r>
              <a:rPr lang="de-DE" dirty="0"/>
              <a:t> different.</a:t>
            </a:r>
          </a:p>
          <a:p>
            <a:endParaRPr lang="de-DE" dirty="0"/>
          </a:p>
          <a:p>
            <a:r>
              <a:rPr lang="de-DE" dirty="0"/>
              <a:t>The </a:t>
            </a:r>
            <a:r>
              <a:rPr lang="de-DE" dirty="0" err="1"/>
              <a:t>authors</a:t>
            </a:r>
            <a:r>
              <a:rPr lang="de-DE" dirty="0"/>
              <a:t> </a:t>
            </a:r>
            <a:r>
              <a:rPr lang="de-DE" dirty="0" err="1"/>
              <a:t>concluded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different </a:t>
            </a:r>
            <a:r>
              <a:rPr lang="de-DE" dirty="0" err="1"/>
              <a:t>processing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visual</a:t>
            </a:r>
            <a:r>
              <a:rPr lang="de-DE" dirty="0"/>
              <a:t> </a:t>
            </a:r>
            <a:r>
              <a:rPr lang="de-DE" dirty="0" err="1"/>
              <a:t>information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streams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perception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action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9C436-EE37-4647-9BE9-676B133C44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90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question</a:t>
            </a:r>
            <a:r>
              <a:rPr lang="de-DE" dirty="0"/>
              <a:t> </a:t>
            </a:r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whether</a:t>
            </a:r>
            <a:r>
              <a:rPr lang="de-DE" dirty="0"/>
              <a:t>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different </a:t>
            </a:r>
            <a:r>
              <a:rPr lang="de-DE" dirty="0" err="1"/>
              <a:t>representations</a:t>
            </a:r>
            <a:r>
              <a:rPr lang="de-DE" dirty="0"/>
              <a:t> (modal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amodal</a:t>
            </a:r>
            <a:r>
              <a:rPr lang="de-DE" dirty="0"/>
              <a:t>) </a:t>
            </a:r>
            <a:r>
              <a:rPr lang="de-DE" dirty="0" err="1"/>
              <a:t>underlying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functional</a:t>
            </a:r>
            <a:r>
              <a:rPr lang="de-DE" dirty="0"/>
              <a:t> </a:t>
            </a:r>
            <a:r>
              <a:rPr lang="de-DE" dirty="0" err="1"/>
              <a:t>separation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different </a:t>
            </a:r>
            <a:r>
              <a:rPr lang="de-DE" dirty="0" err="1"/>
              <a:t>processing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streams</a:t>
            </a:r>
            <a:r>
              <a:rPr lang="de-DE" dirty="0"/>
              <a:t> </a:t>
            </a:r>
          </a:p>
          <a:p>
            <a:endParaRPr lang="de-DE" dirty="0"/>
          </a:p>
          <a:p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investigate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,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modal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amodal</a:t>
            </a:r>
            <a:r>
              <a:rPr lang="de-DE" dirty="0"/>
              <a:t> </a:t>
            </a:r>
            <a:r>
              <a:rPr lang="de-DE" dirty="0" err="1"/>
              <a:t>stimuli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9C436-EE37-4647-9BE9-676B133C44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584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Ganel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Goodale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modal </a:t>
            </a:r>
            <a:r>
              <a:rPr lang="de-DE" dirty="0" err="1"/>
              <a:t>stimuli</a:t>
            </a:r>
            <a:r>
              <a:rPr lang="de-DE" dirty="0"/>
              <a:t>, </a:t>
            </a:r>
            <a:r>
              <a:rPr lang="de-DE" dirty="0" err="1"/>
              <a:t>namely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rectangular</a:t>
            </a:r>
            <a:r>
              <a:rPr lang="de-DE" dirty="0"/>
              <a:t> </a:t>
            </a:r>
            <a:r>
              <a:rPr lang="de-DE" dirty="0" err="1"/>
              <a:t>blocks</a:t>
            </a:r>
            <a:r>
              <a:rPr lang="de-DE" dirty="0"/>
              <a:t>,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found</a:t>
            </a:r>
            <a:r>
              <a:rPr lang="de-DE" dirty="0"/>
              <a:t> Garner </a:t>
            </a:r>
            <a:r>
              <a:rPr lang="de-DE" dirty="0" err="1"/>
              <a:t>interference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perceptual</a:t>
            </a:r>
            <a:r>
              <a:rPr lang="de-DE" dirty="0"/>
              <a:t> </a:t>
            </a:r>
            <a:r>
              <a:rPr lang="de-DE" dirty="0" err="1"/>
              <a:t>judgement</a:t>
            </a:r>
            <a:r>
              <a:rPr lang="de-DE" dirty="0"/>
              <a:t> </a:t>
            </a:r>
            <a:r>
              <a:rPr lang="de-DE" dirty="0" err="1"/>
              <a:t>task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An online analog </a:t>
            </a:r>
            <a:r>
              <a:rPr lang="de-DE" dirty="0" err="1"/>
              <a:t>experiment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task</a:t>
            </a:r>
            <a:r>
              <a:rPr lang="de-DE" dirty="0"/>
              <a:t> was </a:t>
            </a:r>
            <a:r>
              <a:rPr lang="de-DE" dirty="0" err="1"/>
              <a:t>created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amodal</a:t>
            </a:r>
            <a:r>
              <a:rPr lang="de-DE" dirty="0"/>
              <a:t> </a:t>
            </a:r>
            <a:r>
              <a:rPr lang="de-DE" dirty="0" err="1"/>
              <a:t>stimuli</a:t>
            </a:r>
            <a:r>
              <a:rPr lang="de-DE" dirty="0"/>
              <a:t>, </a:t>
            </a:r>
            <a:r>
              <a:rPr lang="de-DE" dirty="0" err="1"/>
              <a:t>namely</a:t>
            </a:r>
            <a:r>
              <a:rPr lang="de-DE" dirty="0"/>
              <a:t> </a:t>
            </a:r>
            <a:r>
              <a:rPr lang="de-DE" dirty="0" err="1"/>
              <a:t>numbers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 err="1"/>
              <a:t>Instead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judgement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rectangle‘s</a:t>
            </a:r>
            <a:r>
              <a:rPr lang="de-DE" dirty="0"/>
              <a:t> </a:t>
            </a:r>
            <a:r>
              <a:rPr lang="de-DE" dirty="0" err="1"/>
              <a:t>width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task</a:t>
            </a:r>
            <a:r>
              <a:rPr lang="de-DE" dirty="0"/>
              <a:t> was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judge</a:t>
            </a:r>
            <a:r>
              <a:rPr lang="de-DE" dirty="0"/>
              <a:t> </a:t>
            </a:r>
            <a:r>
              <a:rPr lang="de-DE" dirty="0" err="1"/>
              <a:t>whether</a:t>
            </a:r>
            <a:r>
              <a:rPr lang="de-DE" dirty="0"/>
              <a:t> a </a:t>
            </a:r>
            <a:r>
              <a:rPr lang="de-DE" dirty="0" err="1"/>
              <a:t>presented</a:t>
            </a:r>
            <a:r>
              <a:rPr lang="de-DE" dirty="0"/>
              <a:t> </a:t>
            </a:r>
            <a:r>
              <a:rPr lang="de-DE" dirty="0" err="1"/>
              <a:t>target</a:t>
            </a:r>
            <a:r>
              <a:rPr lang="de-DE" dirty="0"/>
              <a:t> </a:t>
            </a:r>
            <a:r>
              <a:rPr lang="de-DE" dirty="0" err="1"/>
              <a:t>number</a:t>
            </a:r>
            <a:r>
              <a:rPr lang="de-DE" dirty="0"/>
              <a:t> was &gt; </a:t>
            </a:r>
            <a:r>
              <a:rPr lang="de-DE" dirty="0" err="1"/>
              <a:t>or</a:t>
            </a:r>
            <a:r>
              <a:rPr lang="de-DE" dirty="0"/>
              <a:t> &lt; </a:t>
            </a:r>
            <a:r>
              <a:rPr lang="de-DE" dirty="0" err="1"/>
              <a:t>than</a:t>
            </a:r>
            <a:r>
              <a:rPr lang="de-DE" dirty="0"/>
              <a:t> 5. The </a:t>
            </a:r>
            <a:r>
              <a:rPr lang="de-DE" dirty="0" err="1"/>
              <a:t>target</a:t>
            </a:r>
            <a:r>
              <a:rPr lang="de-DE" dirty="0"/>
              <a:t> </a:t>
            </a:r>
            <a:r>
              <a:rPr lang="de-DE" dirty="0" err="1"/>
              <a:t>corresponded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relevant </a:t>
            </a:r>
            <a:r>
              <a:rPr lang="de-DE" dirty="0" err="1"/>
              <a:t>dimension</a:t>
            </a:r>
            <a:r>
              <a:rPr lang="de-DE" dirty="0"/>
              <a:t>, </a:t>
            </a:r>
            <a:r>
              <a:rPr lang="de-DE" dirty="0" err="1"/>
              <a:t>while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distractor</a:t>
            </a:r>
            <a:r>
              <a:rPr lang="de-DE" dirty="0"/>
              <a:t> was </a:t>
            </a:r>
            <a:r>
              <a:rPr lang="de-DE" dirty="0" err="1"/>
              <a:t>the</a:t>
            </a:r>
            <a:r>
              <a:rPr lang="de-DE" dirty="0"/>
              <a:t> irrelevant </a:t>
            </a:r>
            <a:r>
              <a:rPr lang="de-DE" dirty="0" err="1"/>
              <a:t>dimension</a:t>
            </a:r>
            <a:r>
              <a:rPr lang="de-DE" dirty="0"/>
              <a:t>.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baseline</a:t>
            </a:r>
            <a:r>
              <a:rPr lang="de-DE" dirty="0"/>
              <a:t> </a:t>
            </a:r>
            <a:r>
              <a:rPr lang="de-DE" dirty="0" err="1"/>
              <a:t>condition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distractor</a:t>
            </a:r>
            <a:r>
              <a:rPr lang="de-DE" dirty="0"/>
              <a:t> was </a:t>
            </a:r>
            <a:r>
              <a:rPr lang="de-DE" dirty="0" err="1"/>
              <a:t>always</a:t>
            </a:r>
            <a:r>
              <a:rPr lang="de-DE" dirty="0"/>
              <a:t> 5, neutral </a:t>
            </a:r>
            <a:r>
              <a:rPr lang="de-DE" dirty="0" err="1"/>
              <a:t>regarding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task</a:t>
            </a:r>
            <a:r>
              <a:rPr lang="de-DE" dirty="0"/>
              <a:t>.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filtering</a:t>
            </a:r>
            <a:r>
              <a:rPr lang="de-DE" dirty="0"/>
              <a:t> </a:t>
            </a:r>
            <a:r>
              <a:rPr lang="de-DE" dirty="0" err="1"/>
              <a:t>condition</a:t>
            </a:r>
            <a:r>
              <a:rPr lang="de-DE" dirty="0"/>
              <a:t>,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could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&gt; </a:t>
            </a:r>
            <a:r>
              <a:rPr lang="de-DE" dirty="0" err="1"/>
              <a:t>or</a:t>
            </a:r>
            <a:r>
              <a:rPr lang="de-DE" dirty="0"/>
              <a:t> &lt; </a:t>
            </a:r>
            <a:r>
              <a:rPr lang="de-DE" dirty="0" err="1"/>
              <a:t>than</a:t>
            </a:r>
            <a:r>
              <a:rPr lang="de-DE" dirty="0"/>
              <a:t> 5 </a:t>
            </a:r>
            <a:r>
              <a:rPr lang="de-DE" dirty="0" err="1"/>
              <a:t>itself</a:t>
            </a:r>
            <a:r>
              <a:rPr lang="de-DE" dirty="0"/>
              <a:t>, </a:t>
            </a:r>
            <a:r>
              <a:rPr lang="de-DE" dirty="0" err="1"/>
              <a:t>creating</a:t>
            </a:r>
            <a:r>
              <a:rPr lang="de-DE" dirty="0"/>
              <a:t> </a:t>
            </a:r>
            <a:r>
              <a:rPr lang="de-DE" dirty="0" err="1"/>
              <a:t>congruent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incongruent</a:t>
            </a:r>
            <a:r>
              <a:rPr lang="de-DE" dirty="0"/>
              <a:t> </a:t>
            </a:r>
            <a:r>
              <a:rPr lang="de-DE" dirty="0" err="1"/>
              <a:t>conditions</a:t>
            </a:r>
            <a:r>
              <a:rPr lang="de-DE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9C436-EE37-4647-9BE9-676B133C44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28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online </a:t>
            </a:r>
            <a:r>
              <a:rPr lang="de-DE" dirty="0" err="1"/>
              <a:t>experiment</a:t>
            </a:r>
            <a:r>
              <a:rPr lang="de-DE" dirty="0"/>
              <a:t> </a:t>
            </a:r>
            <a:r>
              <a:rPr lang="de-DE" dirty="0" err="1"/>
              <a:t>compared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those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Ganel</a:t>
            </a:r>
            <a:r>
              <a:rPr lang="de-DE" dirty="0"/>
              <a:t> &amp; </a:t>
            </a:r>
            <a:r>
              <a:rPr lang="de-DE" dirty="0" err="1"/>
              <a:t>Goodale‘s</a:t>
            </a:r>
            <a:r>
              <a:rPr lang="de-DE" dirty="0"/>
              <a:t> </a:t>
            </a:r>
            <a:r>
              <a:rPr lang="de-DE" dirty="0" err="1"/>
              <a:t>perceptual</a:t>
            </a:r>
            <a:r>
              <a:rPr lang="de-DE" dirty="0"/>
              <a:t> </a:t>
            </a:r>
            <a:r>
              <a:rPr lang="de-DE" dirty="0" err="1"/>
              <a:t>task</a:t>
            </a:r>
            <a:r>
              <a:rPr lang="de-DE" dirty="0"/>
              <a:t>. </a:t>
            </a:r>
            <a:r>
              <a:rPr lang="de-DE" dirty="0" err="1"/>
              <a:t>Reaction</a:t>
            </a:r>
            <a:r>
              <a:rPr lang="de-DE" dirty="0"/>
              <a:t> time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filtering</a:t>
            </a:r>
            <a:r>
              <a:rPr lang="de-DE" dirty="0"/>
              <a:t> </a:t>
            </a:r>
            <a:r>
              <a:rPr lang="de-DE" dirty="0" err="1"/>
              <a:t>condition</a:t>
            </a:r>
            <a:r>
              <a:rPr lang="de-DE" dirty="0"/>
              <a:t> was </a:t>
            </a:r>
            <a:r>
              <a:rPr lang="de-DE" dirty="0" err="1"/>
              <a:t>greater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baseline</a:t>
            </a:r>
            <a:r>
              <a:rPr lang="de-DE" dirty="0"/>
              <a:t> </a:t>
            </a:r>
            <a:r>
              <a:rPr lang="de-DE" dirty="0" err="1"/>
              <a:t>condition</a:t>
            </a:r>
            <a:r>
              <a:rPr lang="de-DE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9C436-EE37-4647-9BE9-676B133C445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98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F1D02-6CA9-D047-8771-C1068CD9A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EC515A-2EC9-9142-A30F-AC4CD8706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359A0-0B9D-8043-9272-B2E9FA493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C562B-9F1A-554E-AB3F-EA050AF7BF16}" type="datetime1">
              <a:rPr lang="de-DE" smtClean="0"/>
              <a:t>29.01.2021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0AB05-2772-024B-A9DA-DE01EAE7A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TeaP@Home 2021: Garner Effects with Amodal Stimuli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FA2E7-6BF5-F34A-B690-83B78DBF2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4FC1-7C0A-6043-84EF-957B0907C4B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fik 7">
            <a:extLst>
              <a:ext uri="{FF2B5EF4-FFF2-40B4-BE49-F238E27FC236}">
                <a16:creationId xmlns:a16="http://schemas.microsoft.com/office/drawing/2014/main" id="{0FC5FCB9-88A5-A84A-8E8C-78A76A1F8C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1" y="263525"/>
            <a:ext cx="24765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8">
            <a:extLst>
              <a:ext uri="{FF2B5EF4-FFF2-40B4-BE49-F238E27FC236}">
                <a16:creationId xmlns:a16="http://schemas.microsoft.com/office/drawing/2014/main" id="{CC3F5CE7-0153-BB44-8435-AAC30FE8D5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38" y="935070"/>
            <a:ext cx="12184063" cy="44772"/>
          </a:xfrm>
          <a:prstGeom prst="line">
            <a:avLst/>
          </a:prstGeom>
          <a:noFill/>
          <a:ln w="12700">
            <a:solidFill>
              <a:srgbClr val="A48F4B">
                <a:alpha val="8902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350"/>
          </a:p>
        </p:txBody>
      </p:sp>
      <p:pic>
        <p:nvPicPr>
          <p:cNvPr id="9" name="Picture 2" descr="https://lh3.googleusercontent.com/n7xD4gP6Gxv96B5E1bXIObYch-s5rHcDYCQ2uBVjGT1GSAmqBCSUSosOnA5QhzJblZK3n1E6eEaTXZEdc6PT7256jR5BSzSGQThfD_blLSepldNOw5vjvoRlJko30nCzLg9X-eux7vs">
            <a:extLst>
              <a:ext uri="{FF2B5EF4-FFF2-40B4-BE49-F238E27FC236}">
                <a16:creationId xmlns:a16="http://schemas.microsoft.com/office/drawing/2014/main" id="{16888037-FB74-A145-A60B-467AC8A079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985" y="66102"/>
            <a:ext cx="1138983" cy="82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067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F215C-F3C1-1F4A-9D80-DABDF4B11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BC1243-8AB9-C54C-81B4-182A6F7BE3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774BD-9B0C-C843-A7DC-778EA123E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3CF7-65C3-8F4F-B621-DC0C80CF707C}" type="datetime1">
              <a:rPr lang="de-DE" smtClean="0"/>
              <a:t>29.01.2021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18E2-8BD5-AD4E-BFF5-11F063B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TeaP@Home 2021: Garner Effects with Amodal Stimuli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088B7-5A5C-8342-BDDA-6766BB60A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4FC1-7C0A-6043-84EF-957B0907C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49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78193C-187D-8841-9236-54FF15C1BB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22BAC7-664C-984B-9CBE-95339B176A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A7CC0-1A3F-0F49-9611-7BF1D5331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75AB5-5540-B04C-A2EB-9FFAB8E8BA2B}" type="datetime1">
              <a:rPr lang="de-DE" smtClean="0"/>
              <a:t>29.01.2021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B010D-CF7A-134E-9182-00B8723D9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TeaP@Home 2021: Garner Effects with Amodal Stimuli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AB305-AC76-D04F-9E27-CEE4746FB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4FC1-7C0A-6043-84EF-957B0907C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36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22E73-B244-684A-9056-89881157F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2073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AE705-8B92-7748-9DD2-10730A889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8627"/>
            <a:ext cx="10515600" cy="38083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D1596-786D-C040-8B7A-F5C5BE9E8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F7548-D2C8-EF45-9AE3-BFFD037AE69E}" type="datetime1">
              <a:rPr lang="de-DE" smtClean="0"/>
              <a:t>29.01.2021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B93F3-7632-3F49-AAF3-4CEB3B7FC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TeaP@Home 2021: Garner Effects with Amodal Stimuli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4A860-7178-7646-B91D-E76CD6FC1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4FC1-7C0A-6043-84EF-957B0907C4B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fik 7">
            <a:extLst>
              <a:ext uri="{FF2B5EF4-FFF2-40B4-BE49-F238E27FC236}">
                <a16:creationId xmlns:a16="http://schemas.microsoft.com/office/drawing/2014/main" id="{1D9C2C57-ECA7-1A42-B1AA-01BE950568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1" y="263525"/>
            <a:ext cx="24765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8">
            <a:extLst>
              <a:ext uri="{FF2B5EF4-FFF2-40B4-BE49-F238E27FC236}">
                <a16:creationId xmlns:a16="http://schemas.microsoft.com/office/drawing/2014/main" id="{5E1298DD-8D8C-3F45-AD6F-4856A73D017B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7938" y="935070"/>
            <a:ext cx="12184063" cy="44772"/>
          </a:xfrm>
          <a:prstGeom prst="line">
            <a:avLst/>
          </a:prstGeom>
          <a:noFill/>
          <a:ln w="12700">
            <a:solidFill>
              <a:srgbClr val="A48F4B">
                <a:alpha val="8902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350"/>
          </a:p>
        </p:txBody>
      </p:sp>
      <p:pic>
        <p:nvPicPr>
          <p:cNvPr id="9" name="Picture 2" descr="https://lh3.googleusercontent.com/n7xD4gP6Gxv96B5E1bXIObYch-s5rHcDYCQ2uBVjGT1GSAmqBCSUSosOnA5QhzJblZK3n1E6eEaTXZEdc6PT7256jR5BSzSGQThfD_blLSepldNOw5vjvoRlJko30nCzLg9X-eux7vs">
            <a:extLst>
              <a:ext uri="{FF2B5EF4-FFF2-40B4-BE49-F238E27FC236}">
                <a16:creationId xmlns:a16="http://schemas.microsoft.com/office/drawing/2014/main" id="{630730E8-3337-D14D-83A2-0A97FE10A0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985" y="66102"/>
            <a:ext cx="1138983" cy="82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807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E78F6-4BA0-4749-BB63-8B16E74A6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A511E2-02B5-9F4C-B9BC-FDAFE11A3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D4931-4488-A442-99A5-EE6402254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201A9-6C26-4E4E-8355-035E6AF84728}" type="datetime1">
              <a:rPr lang="de-DE" smtClean="0"/>
              <a:t>29.01.2021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B6777-0F0A-1C40-9C5F-1AA580B26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TeaP@Home 2021: Garner Effects with Amodal Stimuli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E56E8-DEE2-9449-8167-FFA03763D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4FC1-7C0A-6043-84EF-957B0907C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9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13557-F2B8-2E46-9DFE-3451A27B5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456A6-CF41-E84D-887F-5F686DEBAA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F5AB3-E521-EC4E-B42B-B1A2932C3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B83779-7F7B-1240-BA89-4C54728D7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CC74-F4A2-4E4B-BDFD-E088E43E3546}" type="datetime1">
              <a:rPr lang="de-DE" smtClean="0"/>
              <a:t>29.01.2021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9E1087-3011-6441-AFAA-417888AA8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TeaP@Home 2021: Garner Effects with Amodal Stimuli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82AC4E-4BD9-F641-85DD-F6DB4EA94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4FC1-7C0A-6043-84EF-957B0907C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81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2F801-63E3-FD47-940D-50ACF2B50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7A94A5-6B80-0C41-8BFA-FC409C6C4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E31839-30DA-B940-B75A-588290EC8E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9F35C0-5F54-744B-A013-E988CA7BB2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42C620-C2D3-B548-AED3-F52857071F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C7DE20-5FC2-B44E-8E25-FE526E1AD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F910-483F-D541-A51A-1913878C9B0C}" type="datetime1">
              <a:rPr lang="de-DE" smtClean="0"/>
              <a:t>29.01.2021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7B1A1E-59B8-2C4E-B9CC-5F17FE70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TeaP@Home 2021: Garner Effects with Amodal Stimuli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977FE2-D7AA-264E-8193-44EB94A92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4FC1-7C0A-6043-84EF-957B0907C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23EBC-7363-B44E-9949-D535A0564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434397-20AB-3F45-ABA3-5A39B6077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B9110-514B-B44F-A5A2-5A43E65902B9}" type="datetime1">
              <a:rPr lang="de-DE" smtClean="0"/>
              <a:t>29.01.2021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CE38C-64D8-F040-A2AC-86683ECDA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TeaP@Home 2021: Garner Effects with Amodal Stimuli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B04717-7C6C-6448-BD27-5C455994A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4FC1-7C0A-6043-84EF-957B0907C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781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0D4D92-87A5-4544-89F1-47B121026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FFF9-7523-0543-8EBC-D4E587EB5717}" type="datetime1">
              <a:rPr lang="de-DE" smtClean="0"/>
              <a:t>29.01.2021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FCBE63-BFCB-F84E-8287-96CBD2E46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TeaP@Home 2021: Garner Effects with Amodal Stimuli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4ABAA-7E0F-DD4F-A21C-87E63AE5B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4FC1-7C0A-6043-84EF-957B0907C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922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6D503-0B6B-5341-B8F6-97277846E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B895C-6FA3-5B41-A834-99CA6F34C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04E9F0-C6BE-5649-BA08-3287461DFE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B45F43-A409-584F-92FE-F7B225D0A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E0122-276B-4D40-810B-7A8C7BADFA5F}" type="datetime1">
              <a:rPr lang="de-DE" smtClean="0"/>
              <a:t>29.01.2021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AF08BE-2100-9F43-8099-3798684AC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TeaP@Home 2021: Garner Effects with Amodal Stimuli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273D8-E777-7940-9EF7-8BFA521CF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4FC1-7C0A-6043-84EF-957B0907C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7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9AC3D-E045-FF47-8593-4F43E3AF6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2A711D-4E2D-3042-AA48-447E812F17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15A826-CAC6-D541-A6A3-BB0F005BD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D5BEA0-F7E0-194A-93D9-C9FFBB3EF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D46E-F4D2-BD48-BB12-191961FEDC87}" type="datetime1">
              <a:rPr lang="de-DE" smtClean="0"/>
              <a:t>29.01.2021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10F591-B08C-EF49-B0CA-E36A948BD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TeaP@Home 2021: Garner Effects with Amodal Stimuli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8E4592-F338-E349-92F3-4935C161F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4FC1-7C0A-6043-84EF-957B0907C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27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FCC6D3-212F-CF42-97FF-E136A800C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7E860C-A48E-F04D-B706-0FDB6A27B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E80A3-7606-EE4B-B9CB-86121E3C3F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5BBFE-8738-EB4A-BB61-E4EE7775F986}" type="datetime1">
              <a:rPr lang="de-DE" smtClean="0"/>
              <a:t>29.01.2021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CB74A-29D5-2148-AC3A-8D1335CA80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TeaP@Home 2021: Garner Effects with Amodal Stimuli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CCCE-E195-E248-9288-56573BF1D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C4FC1-7C0A-6043-84EF-957B0907C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3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video" Target="../media/media10.mp4"/><Relationship Id="rId7" Type="http://schemas.openxmlformats.org/officeDocument/2006/relationships/image" Target="../media/image25.emf"/><Relationship Id="rId2" Type="http://schemas.microsoft.com/office/2007/relationships/media" Target="../media/media10.mp4"/><Relationship Id="rId1" Type="http://schemas.openxmlformats.org/officeDocument/2006/relationships/tags" Target="../tags/tag8.xml"/><Relationship Id="rId6" Type="http://schemas.openxmlformats.org/officeDocument/2006/relationships/image" Target="../media/image24.emf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emf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27.emf"/><Relationship Id="rId5" Type="http://schemas.openxmlformats.org/officeDocument/2006/relationships/image" Target="../media/image24.emf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7.png"/><Relationship Id="rId2" Type="http://schemas.microsoft.com/office/2007/relationships/media" Target="../media/media3.mp4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7" Type="http://schemas.openxmlformats.org/officeDocument/2006/relationships/image" Target="../media/image9.png"/><Relationship Id="rId2" Type="http://schemas.microsoft.com/office/2007/relationships/media" Target="../media/media4.mp4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7" Type="http://schemas.openxmlformats.org/officeDocument/2006/relationships/image" Target="../media/image11.png"/><Relationship Id="rId2" Type="http://schemas.microsoft.com/office/2007/relationships/media" Target="../media/media5.mp4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video" Target="../media/media6.mp4"/><Relationship Id="rId7" Type="http://schemas.openxmlformats.org/officeDocument/2006/relationships/image" Target="../media/image13.png"/><Relationship Id="rId2" Type="http://schemas.microsoft.com/office/2007/relationships/media" Target="../media/media6.mp4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7.mp4"/><Relationship Id="rId2" Type="http://schemas.microsoft.com/office/2007/relationships/media" Target="../media/media7.mp4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video" Target="../media/media8.mp4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microsoft.com/office/2007/relationships/media" Target="../media/media8.mp4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12F0F04-6715-9B4A-B69E-203F5F5A1308}"/>
              </a:ext>
            </a:extLst>
          </p:cNvPr>
          <p:cNvSpPr txBox="1">
            <a:spLocks/>
          </p:cNvSpPr>
          <p:nvPr/>
        </p:nvSpPr>
        <p:spPr>
          <a:xfrm>
            <a:off x="2714625" y="1331501"/>
            <a:ext cx="6858000" cy="179070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r>
              <a:rPr lang="en-US" sz="3600" b="1" dirty="0">
                <a:latin typeface="+mn-lt"/>
              </a:rPr>
              <a:t>Garner Effects with </a:t>
            </a:r>
            <a:r>
              <a:rPr lang="en-US" sz="3600" b="1" dirty="0" err="1">
                <a:latin typeface="+mn-lt"/>
              </a:rPr>
              <a:t>Amodal</a:t>
            </a:r>
            <a:r>
              <a:rPr lang="en-US" sz="3600" b="1" dirty="0">
                <a:latin typeface="+mn-lt"/>
              </a:rPr>
              <a:t> Stimuli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62944BF-E4B5-2C4A-A438-D27EA4D1AFB2}"/>
              </a:ext>
            </a:extLst>
          </p:cNvPr>
          <p:cNvSpPr txBox="1">
            <a:spLocks/>
          </p:cNvSpPr>
          <p:nvPr/>
        </p:nvSpPr>
        <p:spPr>
          <a:xfrm>
            <a:off x="2667000" y="3075518"/>
            <a:ext cx="6858000" cy="18896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Kriti Bhatia</a:t>
            </a:r>
            <a:r>
              <a:rPr lang="en-US" sz="1800" baseline="30000" dirty="0"/>
              <a:t>1</a:t>
            </a:r>
            <a:r>
              <a:rPr lang="en-US" sz="1800" dirty="0"/>
              <a:t>, Markus Janczyk</a:t>
            </a:r>
            <a:r>
              <a:rPr lang="en-US" sz="1800" baseline="30000" dirty="0"/>
              <a:t>2</a:t>
            </a:r>
            <a:r>
              <a:rPr lang="en-US" sz="1800" dirty="0"/>
              <a:t>, Volker H. Franz</a:t>
            </a:r>
            <a:r>
              <a:rPr lang="en-US" sz="1800" baseline="30000" dirty="0"/>
              <a:t>1</a:t>
            </a:r>
          </a:p>
          <a:p>
            <a:endParaRPr lang="en-US" sz="1350" dirty="0"/>
          </a:p>
          <a:p>
            <a:endParaRPr lang="en-US" sz="1350" dirty="0"/>
          </a:p>
          <a:p>
            <a:r>
              <a:rPr lang="en-US" sz="1350" baseline="30000" dirty="0"/>
              <a:t>1</a:t>
            </a:r>
            <a:r>
              <a:rPr lang="en-US" sz="1350" dirty="0"/>
              <a:t> Experimental Cognitive Science, Department of Computer Science, University of Tübingen</a:t>
            </a:r>
          </a:p>
          <a:p>
            <a:r>
              <a:rPr lang="en-US" sz="1350" baseline="30000" dirty="0"/>
              <a:t>2 </a:t>
            </a:r>
            <a:r>
              <a:rPr lang="en-US" sz="1350" dirty="0"/>
              <a:t>Research Methods and Cognitive Psychology, Department of Psychology, University of Bremen</a:t>
            </a:r>
            <a:endParaRPr lang="en-US" sz="1350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FE8FD7-A628-5346-BDD9-38ABC0199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9668" y="5669554"/>
            <a:ext cx="10442331" cy="11947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692C87F-5D84-0444-ACA1-2BD2C43BFAFD}"/>
              </a:ext>
            </a:extLst>
          </p:cNvPr>
          <p:cNvSpPr/>
          <p:nvPr/>
        </p:nvSpPr>
        <p:spPr>
          <a:xfrm>
            <a:off x="3496653" y="228531"/>
            <a:ext cx="6028347" cy="507831"/>
          </a:xfrm>
          <a:prstGeom prst="rect">
            <a:avLst/>
          </a:prstGeom>
          <a:solidFill>
            <a:srgbClr val="072769"/>
          </a:solidFill>
        </p:spPr>
        <p:txBody>
          <a:bodyPr wrap="square">
            <a:spAutoFit/>
          </a:bodyPr>
          <a:lstStyle/>
          <a:p>
            <a:pPr algn="just"/>
            <a:r>
              <a:rPr lang="de-DE" sz="1350" dirty="0" err="1">
                <a:solidFill>
                  <a:schemeClr val="bg1"/>
                </a:solidFill>
              </a:rPr>
              <a:t>Funded</a:t>
            </a:r>
            <a:r>
              <a:rPr lang="de-DE" sz="1350" dirty="0">
                <a:solidFill>
                  <a:schemeClr val="bg1"/>
                </a:solidFill>
              </a:rPr>
              <a:t> </a:t>
            </a:r>
            <a:r>
              <a:rPr lang="de-DE" sz="1350" dirty="0" err="1">
                <a:solidFill>
                  <a:schemeClr val="bg1"/>
                </a:solidFill>
              </a:rPr>
              <a:t>by</a:t>
            </a:r>
            <a:r>
              <a:rPr lang="de-DE" sz="1350" dirty="0">
                <a:solidFill>
                  <a:schemeClr val="bg1"/>
                </a:solidFill>
              </a:rPr>
              <a:t> Deutsche Forschungsgemeinschaft </a:t>
            </a:r>
            <a:r>
              <a:rPr lang="en-GB" sz="1350" dirty="0">
                <a:solidFill>
                  <a:schemeClr val="bg1"/>
                </a:solidFill>
              </a:rPr>
              <a:t>(DFG, German Research Foundation) – </a:t>
            </a:r>
            <a:r>
              <a:rPr lang="de-DE" sz="1350" dirty="0">
                <a:solidFill>
                  <a:schemeClr val="bg1"/>
                </a:solidFill>
              </a:rPr>
              <a:t>Projekt</a:t>
            </a:r>
            <a:r>
              <a:rPr lang="en-GB" sz="1350" dirty="0">
                <a:solidFill>
                  <a:schemeClr val="bg1"/>
                </a:solidFill>
              </a:rPr>
              <a:t> 422180965 – Research group 2718: Modal and </a:t>
            </a:r>
            <a:r>
              <a:rPr lang="en-GB" sz="1350" dirty="0" err="1">
                <a:solidFill>
                  <a:schemeClr val="bg1"/>
                </a:solidFill>
              </a:rPr>
              <a:t>Amodal</a:t>
            </a:r>
            <a:r>
              <a:rPr lang="en-GB" sz="1350" dirty="0">
                <a:solidFill>
                  <a:schemeClr val="bg1"/>
                </a:solidFill>
              </a:rPr>
              <a:t> Cognition</a:t>
            </a:r>
            <a:endParaRPr lang="de-DE" sz="1350" dirty="0">
              <a:solidFill>
                <a:schemeClr val="bg1"/>
              </a:solidFill>
            </a:endParaRPr>
          </a:p>
        </p:txBody>
      </p:sp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B810986A-6E68-44D2-B174-353FEB6612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5418000"/>
            <a:ext cx="1919999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99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91"/>
    </mc:Choice>
    <mc:Fallback>
      <p:transition spd="slow" advTm="8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EDB094-BC68-2043-BD12-DBFC87818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TeaP@Home 2021: Garner Effects with Amodal Stimuli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D7866E-EA3C-2E4A-912E-D3B3565B8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4FC1-7C0A-6043-84EF-957B0907C4B7}" type="slidenum">
              <a:rPr lang="en-US" smtClean="0"/>
              <a:t>10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D9351C-CCFE-3B4D-B48B-A75648646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913" y="1340989"/>
            <a:ext cx="7886700" cy="994172"/>
          </a:xfrm>
        </p:spPr>
        <p:txBody>
          <a:bodyPr/>
          <a:lstStyle/>
          <a:p>
            <a:pPr algn="ctr"/>
            <a:r>
              <a:rPr lang="en-US" dirty="0"/>
              <a:t>Results: Comparison of RT Differences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837948-2491-1849-AB28-51C06F30D8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37" t="7871" r="2872" b="16305"/>
          <a:stretch/>
        </p:blipFill>
        <p:spPr>
          <a:xfrm>
            <a:off x="2110915" y="2335161"/>
            <a:ext cx="5347615" cy="305208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2371AF7-C7C3-FB42-B9F6-E17ECDDC9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943" y="2827469"/>
            <a:ext cx="3734719" cy="2079083"/>
          </a:xfrm>
        </p:spPr>
        <p:txBody>
          <a:bodyPr>
            <a:normAutofit/>
          </a:bodyPr>
          <a:lstStyle/>
          <a:p>
            <a:r>
              <a:rPr lang="en-US" dirty="0"/>
              <a:t>Garner Interference = </a:t>
            </a:r>
            <a:r>
              <a:rPr lang="en-US" dirty="0" err="1"/>
              <a:t>RT</a:t>
            </a:r>
            <a:r>
              <a:rPr lang="en-US" baseline="-25000" dirty="0" err="1"/>
              <a:t>filt</a:t>
            </a:r>
            <a:r>
              <a:rPr lang="en-US" baseline="-25000" dirty="0"/>
              <a:t> </a:t>
            </a:r>
            <a:r>
              <a:rPr lang="en-US" dirty="0"/>
              <a:t>- </a:t>
            </a:r>
            <a:r>
              <a:rPr lang="en-US" dirty="0" err="1"/>
              <a:t>RT</a:t>
            </a:r>
            <a:r>
              <a:rPr lang="en-US" baseline="-25000" dirty="0" err="1"/>
              <a:t>base</a:t>
            </a:r>
            <a:endParaRPr lang="en-US" dirty="0"/>
          </a:p>
          <a:p>
            <a:r>
              <a:rPr lang="en-US" dirty="0"/>
              <a:t>Similar effect size as previous study with modal stimuli </a:t>
            </a:r>
          </a:p>
          <a:p>
            <a:r>
              <a:rPr lang="en-US" dirty="0"/>
              <a:t>Effect due to response conflict?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CFC410-2832-8F4E-ADDB-3DB1233B662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226" t="15579" r="68076" b="80458"/>
          <a:stretch/>
        </p:blipFill>
        <p:spPr>
          <a:xfrm>
            <a:off x="2686245" y="2426052"/>
            <a:ext cx="2376939" cy="3563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5-Point Star 12">
            <a:extLst>
              <a:ext uri="{FF2B5EF4-FFF2-40B4-BE49-F238E27FC236}">
                <a16:creationId xmlns:a16="http://schemas.microsoft.com/office/drawing/2014/main" id="{96D435A8-1CAB-4D43-8F25-51940AE1A074}"/>
              </a:ext>
            </a:extLst>
          </p:cNvPr>
          <p:cNvSpPr/>
          <p:nvPr/>
        </p:nvSpPr>
        <p:spPr>
          <a:xfrm>
            <a:off x="6104632" y="2572428"/>
            <a:ext cx="190500" cy="190500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CCA6EA-F444-024F-9EF2-B2058B02B87C}"/>
              </a:ext>
            </a:extLst>
          </p:cNvPr>
          <p:cNvSpPr/>
          <p:nvPr/>
        </p:nvSpPr>
        <p:spPr>
          <a:xfrm>
            <a:off x="2899111" y="2195219"/>
            <a:ext cx="188561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Error-bars represent SEM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E2A4E0-FA5B-1944-8D40-919AA6B770A0}"/>
              </a:ext>
            </a:extLst>
          </p:cNvPr>
          <p:cNvSpPr txBox="1"/>
          <p:nvPr/>
        </p:nvSpPr>
        <p:spPr>
          <a:xfrm>
            <a:off x="3097120" y="5296354"/>
            <a:ext cx="16876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</a:rPr>
              <a:t>Ganel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 &amp; Goodale 2003)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E0C736-1EE6-3A46-9DE7-804FA3399821}"/>
              </a:ext>
            </a:extLst>
          </p:cNvPr>
          <p:cNvSpPr txBox="1"/>
          <p:nvPr/>
        </p:nvSpPr>
        <p:spPr>
          <a:xfrm>
            <a:off x="5631326" y="5299861"/>
            <a:ext cx="14558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(Online experiment)</a:t>
            </a:r>
          </a:p>
        </p:txBody>
      </p:sp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D609315C-04F3-4E12-90A8-7D1D26928F7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5418000"/>
            <a:ext cx="1919999" cy="144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2342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87"/>
    </mc:Choice>
    <mc:Fallback>
      <p:transition spd="slow" advTm="24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EDB094-BC68-2043-BD12-DBFC87818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TeaP@Home 2021: Garner Effects with Amodal Stimuli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D7866E-EA3C-2E4A-912E-D3B3565B8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4FC1-7C0A-6043-84EF-957B0907C4B7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D9351C-CCFE-3B4D-B48B-A75648646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913" y="1340989"/>
            <a:ext cx="7886700" cy="994172"/>
          </a:xfrm>
        </p:spPr>
        <p:txBody>
          <a:bodyPr/>
          <a:lstStyle/>
          <a:p>
            <a:pPr algn="ctr"/>
            <a:r>
              <a:rPr lang="en-US" dirty="0"/>
              <a:t>Results: Comparison of RT Differences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837948-2491-1849-AB28-51C06F30D8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7" t="7871" r="44973" b="16305"/>
          <a:stretch/>
        </p:blipFill>
        <p:spPr>
          <a:xfrm>
            <a:off x="2110914" y="2335161"/>
            <a:ext cx="2952270" cy="305208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2371AF7-C7C3-FB42-B9F6-E17ECDDC9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6721" y="3307316"/>
            <a:ext cx="3798066" cy="16424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Effect remains even with only </a:t>
            </a:r>
            <a:r>
              <a:rPr lang="en-US" b="1" dirty="0"/>
              <a:t>congruent</a:t>
            </a:r>
            <a:r>
              <a:rPr lang="en-US" dirty="0"/>
              <a:t> filtering trials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874F6C3-CEC3-A449-9010-7A426008E075}"/>
              </a:ext>
            </a:extLst>
          </p:cNvPr>
          <p:cNvGrpSpPr/>
          <p:nvPr/>
        </p:nvGrpSpPr>
        <p:grpSpPr>
          <a:xfrm>
            <a:off x="4432454" y="2426051"/>
            <a:ext cx="2520109" cy="2961194"/>
            <a:chOff x="3877937" y="2091735"/>
            <a:chExt cx="3360145" cy="394825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9E3712C-4D9E-6C48-99D0-3B8B56AE06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4914" t="10044" r="20733" b="16294"/>
            <a:stretch/>
          </p:blipFill>
          <p:spPr>
            <a:xfrm>
              <a:off x="3877937" y="2091735"/>
              <a:ext cx="3360145" cy="394825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1986DF7-9F96-024F-91B4-52FEE1512CC1}"/>
                </a:ext>
              </a:extLst>
            </p:cNvPr>
            <p:cNvSpPr/>
            <p:nvPr/>
          </p:nvSpPr>
          <p:spPr>
            <a:xfrm>
              <a:off x="3877937" y="2286904"/>
              <a:ext cx="936434" cy="978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D7AA34B-98BA-334F-BC18-354344E280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226" t="15579" r="68076" b="74136"/>
          <a:stretch/>
        </p:blipFill>
        <p:spPr>
          <a:xfrm>
            <a:off x="2686246" y="2426053"/>
            <a:ext cx="2376939" cy="9250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5-Point Star 14">
            <a:extLst>
              <a:ext uri="{FF2B5EF4-FFF2-40B4-BE49-F238E27FC236}">
                <a16:creationId xmlns:a16="http://schemas.microsoft.com/office/drawing/2014/main" id="{0B4F54C2-A63B-B440-8ADE-D8B784572824}"/>
              </a:ext>
            </a:extLst>
          </p:cNvPr>
          <p:cNvSpPr/>
          <p:nvPr/>
        </p:nvSpPr>
        <p:spPr>
          <a:xfrm>
            <a:off x="5086397" y="2595077"/>
            <a:ext cx="190500" cy="190500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060BAC6C-A67C-BB4A-B1F1-9F6E8076BC58}"/>
              </a:ext>
            </a:extLst>
          </p:cNvPr>
          <p:cNvSpPr/>
          <p:nvPr/>
        </p:nvSpPr>
        <p:spPr>
          <a:xfrm>
            <a:off x="5680809" y="2595077"/>
            <a:ext cx="190500" cy="190500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880A01-A6AA-3B47-B475-B6158A08C6D6}"/>
              </a:ext>
            </a:extLst>
          </p:cNvPr>
          <p:cNvSpPr/>
          <p:nvPr/>
        </p:nvSpPr>
        <p:spPr>
          <a:xfrm>
            <a:off x="2899111" y="2195219"/>
            <a:ext cx="188561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Error-bars represent SEM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F6CF82-DFD1-3F47-8770-C609E6882F43}"/>
              </a:ext>
            </a:extLst>
          </p:cNvPr>
          <p:cNvSpPr txBox="1"/>
          <p:nvPr/>
        </p:nvSpPr>
        <p:spPr>
          <a:xfrm>
            <a:off x="3097120" y="5296354"/>
            <a:ext cx="16009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</a:rPr>
              <a:t>Ganel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 &amp; Goodale 2003)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920603-E41E-E14D-B77D-B369C1D3B278}"/>
              </a:ext>
            </a:extLst>
          </p:cNvPr>
          <p:cNvSpPr txBox="1"/>
          <p:nvPr/>
        </p:nvSpPr>
        <p:spPr>
          <a:xfrm>
            <a:off x="5251242" y="5299861"/>
            <a:ext cx="14558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(Online experiment)</a:t>
            </a:r>
          </a:p>
        </p:txBody>
      </p:sp>
      <p:pic>
        <p:nvPicPr>
          <p:cNvPr id="12" name="Video 11">
            <a:hlinkClick r:id="" action="ppaction://media"/>
            <a:extLst>
              <a:ext uri="{FF2B5EF4-FFF2-40B4-BE49-F238E27FC236}">
                <a16:creationId xmlns:a16="http://schemas.microsoft.com/office/drawing/2014/main" id="{1F96F21D-E70D-4439-A571-8C3750D57A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5418000"/>
            <a:ext cx="1919999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243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79"/>
    </mc:Choice>
    <mc:Fallback>
      <p:transition spd="slow" advTm="16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85B99D-E9E2-0241-9B71-A487F5D9C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TeaP@Home 2021: Garner Effects with Amodal Stimuli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6E4486-2EFF-B54C-B122-A52C33513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4FC1-7C0A-6043-84EF-957B0907C4B7}" type="slidenum">
              <a:rPr lang="en-US" smtClean="0"/>
              <a:t>12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1AF52C4-9BA0-5241-97A0-30FF2FE22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593804"/>
            <a:ext cx="7886700" cy="994172"/>
          </a:xfrm>
        </p:spPr>
        <p:txBody>
          <a:bodyPr/>
          <a:lstStyle/>
          <a:p>
            <a:pPr algn="ctr"/>
            <a:r>
              <a:rPr lang="en-US" dirty="0"/>
              <a:t>Discussion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17390D3-9A18-6245-870A-34E72C9EB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0251" y="2633720"/>
            <a:ext cx="5335758" cy="2990792"/>
          </a:xfrm>
        </p:spPr>
        <p:txBody>
          <a:bodyPr>
            <a:normAutofit/>
          </a:bodyPr>
          <a:lstStyle/>
          <a:p>
            <a:r>
              <a:rPr lang="en-US" sz="1800" dirty="0">
                <a:sym typeface="Wingdings" pitchFamily="2" charset="2"/>
              </a:rPr>
              <a:t>Modal/</a:t>
            </a:r>
            <a:r>
              <a:rPr lang="en-US" sz="1800" dirty="0" err="1">
                <a:sym typeface="Wingdings" pitchFamily="2" charset="2"/>
              </a:rPr>
              <a:t>amodal</a:t>
            </a:r>
            <a:r>
              <a:rPr lang="en-US" sz="1800" dirty="0">
                <a:sym typeface="Wingdings" pitchFamily="2" charset="2"/>
              </a:rPr>
              <a:t> representations  Modal/</a:t>
            </a:r>
            <a:r>
              <a:rPr lang="en-US" sz="1800" dirty="0" err="1">
                <a:sym typeface="Wingdings" pitchFamily="2" charset="2"/>
              </a:rPr>
              <a:t>amodal</a:t>
            </a:r>
            <a:r>
              <a:rPr lang="en-US" sz="1800" dirty="0">
                <a:sym typeface="Wingdings" pitchFamily="2" charset="2"/>
              </a:rPr>
              <a:t> stimuli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Garner interference effect found with </a:t>
            </a:r>
            <a:r>
              <a:rPr lang="en-US" sz="1800" dirty="0" err="1"/>
              <a:t>amodal</a:t>
            </a:r>
            <a:r>
              <a:rPr lang="en-US" sz="1800" dirty="0"/>
              <a:t> stimuli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Effect remains even with only congruent filtering trials (cannot be explained by response conflict) 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Grasping </a:t>
            </a:r>
            <a:r>
              <a:rPr lang="en-US" sz="1800" dirty="0" err="1"/>
              <a:t>amodal</a:t>
            </a:r>
            <a:r>
              <a:rPr lang="en-US" sz="1800" dirty="0"/>
              <a:t> stimuli </a:t>
            </a:r>
            <a:r>
              <a:rPr lang="en-US" sz="1800" dirty="0">
                <a:sym typeface="Wingdings" pitchFamily="2" charset="2"/>
              </a:rPr>
              <a:t> Garner interference??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259DE40-7962-B84C-8148-B52B0ABC14FC}"/>
              </a:ext>
            </a:extLst>
          </p:cNvPr>
          <p:cNvSpPr/>
          <p:nvPr/>
        </p:nvSpPr>
        <p:spPr>
          <a:xfrm>
            <a:off x="7317785" y="2457516"/>
            <a:ext cx="702011" cy="352409"/>
          </a:xfrm>
          <a:prstGeom prst="roundRect">
            <a:avLst/>
          </a:prstGeom>
          <a:solidFill>
            <a:srgbClr val="0070C0">
              <a:alpha val="40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75" dirty="0"/>
              <a:t>Action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23E078E-B404-B046-8695-A4525CAE1ADD}"/>
              </a:ext>
            </a:extLst>
          </p:cNvPr>
          <p:cNvSpPr/>
          <p:nvPr/>
        </p:nvSpPr>
        <p:spPr>
          <a:xfrm>
            <a:off x="9540426" y="2457516"/>
            <a:ext cx="969312" cy="352409"/>
          </a:xfrm>
          <a:prstGeom prst="roundRect">
            <a:avLst/>
          </a:prstGeom>
          <a:solidFill>
            <a:srgbClr val="C00000">
              <a:alpha val="40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75" dirty="0"/>
              <a:t>Perception</a:t>
            </a:r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F4D3CCCD-1346-7D46-BB5C-4A90858693C0}"/>
              </a:ext>
            </a:extLst>
          </p:cNvPr>
          <p:cNvSpPr/>
          <p:nvPr/>
        </p:nvSpPr>
        <p:spPr>
          <a:xfrm>
            <a:off x="9349925" y="2931194"/>
            <a:ext cx="190500" cy="190500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B089171-E46D-4A44-B16F-0FA027A33BF3}"/>
              </a:ext>
            </a:extLst>
          </p:cNvPr>
          <p:cNvSpPr/>
          <p:nvPr/>
        </p:nvSpPr>
        <p:spPr>
          <a:xfrm>
            <a:off x="9540426" y="2880610"/>
            <a:ext cx="1127574" cy="352409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75" dirty="0"/>
              <a:t>Garner Interference!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E272D8F-6B03-B841-9E17-EC0D2CAD2A1A}"/>
              </a:ext>
            </a:extLst>
          </p:cNvPr>
          <p:cNvCxnSpPr>
            <a:cxnSpLocks/>
          </p:cNvCxnSpPr>
          <p:nvPr/>
        </p:nvCxnSpPr>
        <p:spPr>
          <a:xfrm>
            <a:off x="7820025" y="3283602"/>
            <a:ext cx="1119404" cy="81000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7AD8409-22EA-B843-9C1E-48E2D32D5AE0}"/>
              </a:ext>
            </a:extLst>
          </p:cNvPr>
          <p:cNvCxnSpPr>
            <a:cxnSpLocks/>
          </p:cNvCxnSpPr>
          <p:nvPr/>
        </p:nvCxnSpPr>
        <p:spPr>
          <a:xfrm flipH="1">
            <a:off x="8977004" y="3283602"/>
            <a:ext cx="936342" cy="81000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2BDB3CE-9624-0846-B7B1-014C11A09411}"/>
              </a:ext>
            </a:extLst>
          </p:cNvPr>
          <p:cNvSpPr/>
          <p:nvPr/>
        </p:nvSpPr>
        <p:spPr>
          <a:xfrm>
            <a:off x="8459590" y="4140100"/>
            <a:ext cx="1034831" cy="352409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75" dirty="0"/>
              <a:t>Different processing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BAC75C2-F60C-544F-A465-8320F7F7C521}"/>
              </a:ext>
            </a:extLst>
          </p:cNvPr>
          <p:cNvSpPr/>
          <p:nvPr/>
        </p:nvSpPr>
        <p:spPr>
          <a:xfrm>
            <a:off x="8240840" y="4892020"/>
            <a:ext cx="1549356" cy="728647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75" dirty="0"/>
              <a:t>Different representations?</a:t>
            </a:r>
          </a:p>
          <a:p>
            <a:pPr algn="ctr"/>
            <a:r>
              <a:rPr lang="en-US" sz="1275" dirty="0"/>
              <a:t>Modal vs. </a:t>
            </a:r>
            <a:r>
              <a:rPr lang="en-US" sz="1275" dirty="0" err="1"/>
              <a:t>Amodal</a:t>
            </a:r>
            <a:endParaRPr lang="en-US" sz="1275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7CBE122-E93E-B244-9E6A-D7F41B6402C8}"/>
              </a:ext>
            </a:extLst>
          </p:cNvPr>
          <p:cNvCxnSpPr>
            <a:cxnSpLocks/>
          </p:cNvCxnSpPr>
          <p:nvPr/>
        </p:nvCxnSpPr>
        <p:spPr>
          <a:xfrm>
            <a:off x="9013985" y="4559215"/>
            <a:ext cx="1534" cy="39890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B1093A8-8267-E844-A709-9E6C051FA89B}"/>
              </a:ext>
            </a:extLst>
          </p:cNvPr>
          <p:cNvSpPr/>
          <p:nvPr/>
        </p:nvSpPr>
        <p:spPr>
          <a:xfrm>
            <a:off x="7159735" y="2870559"/>
            <a:ext cx="1119404" cy="352409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75" dirty="0"/>
              <a:t>NO Garner Interference!</a:t>
            </a:r>
          </a:p>
        </p:txBody>
      </p:sp>
      <p:pic>
        <p:nvPicPr>
          <p:cNvPr id="18" name="Video 17">
            <a:hlinkClick r:id="" action="ppaction://media"/>
            <a:extLst>
              <a:ext uri="{FF2B5EF4-FFF2-40B4-BE49-F238E27FC236}">
                <a16:creationId xmlns:a16="http://schemas.microsoft.com/office/drawing/2014/main" id="{7FDA083C-CAF9-48B7-A670-5EB6BC0865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18000"/>
            <a:ext cx="1919999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78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505"/>
    </mc:Choice>
    <mc:Fallback>
      <p:transition spd="slow" advTm="37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15000"/>
            <a:lum/>
          </a:blip>
          <a:srcRect/>
          <a:stretch>
            <a:fillRect l="18000" t="12000" r="18000" b="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C165C2-CC3C-1243-A05D-D051DFA9F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TeaP@Home 2021: Garner Effects with Amodal Stimuli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E87978-63D2-5C48-B8FA-EA94D0E06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4FC1-7C0A-6043-84EF-957B0907C4B7}" type="slidenum">
              <a:rPr lang="en-US" smtClean="0"/>
              <a:t>13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13E055-D182-C54B-95B4-FA418820F937}"/>
              </a:ext>
            </a:extLst>
          </p:cNvPr>
          <p:cNvSpPr/>
          <p:nvPr/>
        </p:nvSpPr>
        <p:spPr>
          <a:xfrm>
            <a:off x="2160009" y="1599082"/>
            <a:ext cx="7568588" cy="34075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50" dirty="0">
                <a:solidFill>
                  <a:schemeClr val="tx1"/>
                </a:solidFill>
              </a:rPr>
              <a:t>Thanks for your interest!</a:t>
            </a:r>
          </a:p>
          <a:p>
            <a:pPr lvl="3" algn="ctr"/>
            <a:endParaRPr lang="en-GB" sz="1350" dirty="0">
              <a:solidFill>
                <a:schemeClr val="tx1"/>
              </a:solidFill>
            </a:endParaRPr>
          </a:p>
          <a:p>
            <a:pPr lvl="3" algn="ctr"/>
            <a:endParaRPr lang="en-GB" sz="1350" dirty="0">
              <a:solidFill>
                <a:schemeClr val="tx1"/>
              </a:solidFill>
            </a:endParaRPr>
          </a:p>
          <a:p>
            <a:pPr lvl="3"/>
            <a:endParaRPr lang="de-DE" sz="2100" dirty="0">
              <a:solidFill>
                <a:schemeClr val="tx1"/>
              </a:solidFill>
            </a:endParaRPr>
          </a:p>
          <a:p>
            <a:pPr lvl="3"/>
            <a:endParaRPr lang="de-DE" sz="2100" dirty="0">
              <a:solidFill>
                <a:schemeClr val="tx1"/>
              </a:solidFill>
            </a:endParaRPr>
          </a:p>
          <a:p>
            <a:pPr lvl="3"/>
            <a:r>
              <a:rPr lang="de-DE" sz="2100" dirty="0">
                <a:solidFill>
                  <a:schemeClr val="tx1"/>
                </a:solidFill>
              </a:rPr>
              <a:t>	      E-Mail: </a:t>
            </a:r>
            <a:r>
              <a:rPr lang="de-DE" sz="2100" dirty="0" err="1">
                <a:solidFill>
                  <a:schemeClr val="tx1"/>
                </a:solidFill>
              </a:rPr>
              <a:t>kriti.bhatia@uni-tuebingen.de</a:t>
            </a:r>
            <a:endParaRPr lang="de-DE" sz="2100" dirty="0">
              <a:solidFill>
                <a:schemeClr val="tx1"/>
              </a:solidFill>
            </a:endParaRPr>
          </a:p>
          <a:p>
            <a:pPr algn="ctr"/>
            <a:endParaRPr lang="de-DE" sz="135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19E0BD-6032-114D-B0B5-818E93E27ADE}"/>
              </a:ext>
            </a:extLst>
          </p:cNvPr>
          <p:cNvSpPr/>
          <p:nvPr/>
        </p:nvSpPr>
        <p:spPr>
          <a:xfrm>
            <a:off x="1583568" y="5621359"/>
            <a:ext cx="26436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Adapted from Milner &amp;Goodale (1995)</a:t>
            </a:r>
            <a:endParaRPr lang="de-DE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5B907438-2FEA-48F8-8391-64B3030161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18000"/>
            <a:ext cx="1919999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456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8"/>
    </mc:Choice>
    <mc:Fallback>
      <p:transition spd="slow" advTm="2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92D76C-574F-D749-8154-8205DD23F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TeaP@Home 2021: Garner Effects with Amodal Stimuli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FA6305-92B4-8B4E-833F-DEF0DD69B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4FC1-7C0A-6043-84EF-957B0907C4B7}" type="slidenum">
              <a:rPr lang="en-US" smtClean="0"/>
              <a:t>2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D3DB072-347C-F842-99F4-B8BA15411001}"/>
              </a:ext>
            </a:extLst>
          </p:cNvPr>
          <p:cNvCxnSpPr>
            <a:cxnSpLocks/>
          </p:cNvCxnSpPr>
          <p:nvPr/>
        </p:nvCxnSpPr>
        <p:spPr>
          <a:xfrm flipH="1">
            <a:off x="5780884" y="3616582"/>
            <a:ext cx="5423" cy="931803"/>
          </a:xfrm>
          <a:prstGeom prst="line">
            <a:avLst/>
          </a:prstGeom>
          <a:ln w="28575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D238749-B00F-794E-9439-7CDF098C5C73}"/>
              </a:ext>
            </a:extLst>
          </p:cNvPr>
          <p:cNvSpPr/>
          <p:nvPr/>
        </p:nvSpPr>
        <p:spPr>
          <a:xfrm>
            <a:off x="5337176" y="4586811"/>
            <a:ext cx="972000" cy="434133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75" dirty="0"/>
              <a:t>Action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F6F4D5F-623B-7749-B640-96E35F59D2DF}"/>
              </a:ext>
            </a:extLst>
          </p:cNvPr>
          <p:cNvCxnSpPr>
            <a:cxnSpLocks/>
          </p:cNvCxnSpPr>
          <p:nvPr/>
        </p:nvCxnSpPr>
        <p:spPr>
          <a:xfrm>
            <a:off x="5780884" y="2692342"/>
            <a:ext cx="5423" cy="924241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3DF9E3B-3F0A-5B42-A5B0-042F9D19D8B2}"/>
              </a:ext>
            </a:extLst>
          </p:cNvPr>
          <p:cNvSpPr/>
          <p:nvPr/>
        </p:nvSpPr>
        <p:spPr>
          <a:xfrm>
            <a:off x="3168653" y="4586811"/>
            <a:ext cx="972000" cy="43413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75" dirty="0">
                <a:solidFill>
                  <a:schemeClr val="bg1">
                    <a:lumMod val="50000"/>
                  </a:schemeClr>
                </a:solidFill>
              </a:rPr>
              <a:t>Learning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80B4512-B315-434F-8CDE-6ECE3F4DD32D}"/>
              </a:ext>
            </a:extLst>
          </p:cNvPr>
          <p:cNvSpPr/>
          <p:nvPr/>
        </p:nvSpPr>
        <p:spPr>
          <a:xfrm>
            <a:off x="6421437" y="4586811"/>
            <a:ext cx="972000" cy="43413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75" dirty="0">
                <a:solidFill>
                  <a:schemeClr val="bg1">
                    <a:lumMod val="50000"/>
                  </a:schemeClr>
                </a:solidFill>
              </a:rPr>
              <a:t>Thinking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952D332-2F42-4C4F-8CB2-4FB4537760CB}"/>
              </a:ext>
            </a:extLst>
          </p:cNvPr>
          <p:cNvSpPr/>
          <p:nvPr/>
        </p:nvSpPr>
        <p:spPr>
          <a:xfrm>
            <a:off x="7505699" y="4586811"/>
            <a:ext cx="972000" cy="43413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75" dirty="0">
                <a:solidFill>
                  <a:schemeClr val="bg1">
                    <a:lumMod val="50000"/>
                  </a:schemeClr>
                </a:solidFill>
              </a:rPr>
              <a:t>Language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428880E-4910-D24A-BD0B-8C05FDC74B62}"/>
              </a:ext>
            </a:extLst>
          </p:cNvPr>
          <p:cNvSpPr/>
          <p:nvPr/>
        </p:nvSpPr>
        <p:spPr>
          <a:xfrm>
            <a:off x="4252914" y="4586811"/>
            <a:ext cx="972000" cy="43413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75" dirty="0">
                <a:solidFill>
                  <a:schemeClr val="bg1">
                    <a:lumMod val="50000"/>
                  </a:schemeClr>
                </a:solidFill>
              </a:rPr>
              <a:t>Perception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AAD2D50-E9F5-B748-9C0E-5B4402FE0521}"/>
              </a:ext>
            </a:extLst>
          </p:cNvPr>
          <p:cNvSpPr txBox="1">
            <a:spLocks/>
          </p:cNvSpPr>
          <p:nvPr/>
        </p:nvSpPr>
        <p:spPr>
          <a:xfrm>
            <a:off x="4140653" y="1700045"/>
            <a:ext cx="3390371" cy="99229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latin typeface="+mj-lt"/>
                <a:ea typeface="+mj-ea"/>
                <a:cs typeface="+mj-cs"/>
              </a:rPr>
              <a:t>Modal &amp; </a:t>
            </a:r>
            <a:r>
              <a:rPr lang="en-US" sz="3000" dirty="0" err="1">
                <a:latin typeface="+mj-lt"/>
                <a:ea typeface="+mj-ea"/>
                <a:cs typeface="+mj-cs"/>
              </a:rPr>
              <a:t>Amodal</a:t>
            </a:r>
            <a:r>
              <a:rPr lang="en-US" sz="3000" dirty="0">
                <a:latin typeface="+mj-lt"/>
                <a:ea typeface="+mj-ea"/>
                <a:cs typeface="+mj-cs"/>
              </a:rPr>
              <a:t> 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latin typeface="+mj-lt"/>
                <a:ea typeface="+mj-ea"/>
                <a:cs typeface="+mj-cs"/>
              </a:rPr>
              <a:t>Cognition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763A71-63C3-2641-A2F7-D8CA85CAAC20}"/>
              </a:ext>
            </a:extLst>
          </p:cNvPr>
          <p:cNvCxnSpPr/>
          <p:nvPr/>
        </p:nvCxnSpPr>
        <p:spPr>
          <a:xfrm>
            <a:off x="3606801" y="3618917"/>
            <a:ext cx="4309533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1F5A00-C16D-E64E-A2AA-D3D86F2853E9}"/>
              </a:ext>
            </a:extLst>
          </p:cNvPr>
          <p:cNvCxnSpPr>
            <a:cxnSpLocks/>
          </p:cNvCxnSpPr>
          <p:nvPr/>
        </p:nvCxnSpPr>
        <p:spPr>
          <a:xfrm>
            <a:off x="3606800" y="3616582"/>
            <a:ext cx="0" cy="93180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D4C973-A9AF-FB45-BD0F-A61E1E185303}"/>
              </a:ext>
            </a:extLst>
          </p:cNvPr>
          <p:cNvCxnSpPr>
            <a:cxnSpLocks/>
          </p:cNvCxnSpPr>
          <p:nvPr/>
        </p:nvCxnSpPr>
        <p:spPr>
          <a:xfrm>
            <a:off x="4717748" y="3616582"/>
            <a:ext cx="0" cy="93180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73A2B14-047A-F644-AB66-FA96E89014B9}"/>
              </a:ext>
            </a:extLst>
          </p:cNvPr>
          <p:cNvCxnSpPr>
            <a:cxnSpLocks/>
          </p:cNvCxnSpPr>
          <p:nvPr/>
        </p:nvCxnSpPr>
        <p:spPr>
          <a:xfrm>
            <a:off x="6907437" y="3610218"/>
            <a:ext cx="0" cy="93180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3AAAF46-5A80-A44C-8D15-D7F0AB779AB6}"/>
              </a:ext>
            </a:extLst>
          </p:cNvPr>
          <p:cNvCxnSpPr>
            <a:cxnSpLocks/>
          </p:cNvCxnSpPr>
          <p:nvPr/>
        </p:nvCxnSpPr>
        <p:spPr>
          <a:xfrm>
            <a:off x="7903634" y="3616582"/>
            <a:ext cx="0" cy="93180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1DFD019-E650-8F42-835B-4394A1820621}"/>
              </a:ext>
            </a:extLst>
          </p:cNvPr>
          <p:cNvSpPr/>
          <p:nvPr/>
        </p:nvSpPr>
        <p:spPr>
          <a:xfrm>
            <a:off x="5337176" y="4580423"/>
            <a:ext cx="978844" cy="440521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75" dirty="0">
                <a:solidFill>
                  <a:schemeClr val="bg1">
                    <a:lumMod val="50000"/>
                  </a:schemeClr>
                </a:solidFill>
              </a:rPr>
              <a:t>Action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F7B74AD-BA4B-1D48-8213-5F5DDBE538D5}"/>
              </a:ext>
            </a:extLst>
          </p:cNvPr>
          <p:cNvCxnSpPr>
            <a:cxnSpLocks/>
          </p:cNvCxnSpPr>
          <p:nvPr/>
        </p:nvCxnSpPr>
        <p:spPr>
          <a:xfrm>
            <a:off x="5785049" y="3623335"/>
            <a:ext cx="0" cy="93180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Video 23">
            <a:hlinkClick r:id="" action="ppaction://media"/>
            <a:extLst>
              <a:ext uri="{FF2B5EF4-FFF2-40B4-BE49-F238E27FC236}">
                <a16:creationId xmlns:a16="http://schemas.microsoft.com/office/drawing/2014/main" id="{F81B9489-E6E4-4066-ABF6-99A60CE4DA2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5418000"/>
            <a:ext cx="1919999" cy="144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8557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03"/>
    </mc:Choice>
    <mc:Fallback>
      <p:transition spd="slow" advTm="9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9" grpId="0" animBg="1"/>
      <p:bldP spid="1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ABE12B-62CD-EF43-AD81-99249368E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TeaP@Home 2021: Garner Effects with Amodal Stimuli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635FFA-8D1E-234D-AC5C-FCD823848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4FC1-7C0A-6043-84EF-957B0907C4B7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46914C8-59AD-914A-ADF7-AB044CBF3580}"/>
              </a:ext>
            </a:extLst>
          </p:cNvPr>
          <p:cNvSpPr txBox="1">
            <a:spLocks/>
          </p:cNvSpPr>
          <p:nvPr/>
        </p:nvSpPr>
        <p:spPr>
          <a:xfrm>
            <a:off x="1880269" y="2488043"/>
            <a:ext cx="5307933" cy="318303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>
                <a:solidFill>
                  <a:schemeClr val="tx1"/>
                </a:solidFill>
              </a:rPr>
              <a:t>      Milner &amp; Goodale (1992)</a:t>
            </a:r>
          </a:p>
          <a:p>
            <a:pPr algn="l"/>
            <a:endParaRPr lang="en-US" sz="1800" b="1" dirty="0"/>
          </a:p>
          <a:p>
            <a:pPr marL="417017" lvl="1" indent="-214313">
              <a:buFont typeface="Wingdings" pitchFamily="2" charset="2"/>
              <a:buChar char="§"/>
            </a:pPr>
            <a:r>
              <a:rPr lang="en-US" sz="1500" dirty="0">
                <a:solidFill>
                  <a:srgbClr val="C00000"/>
                </a:solidFill>
              </a:rPr>
              <a:t>Ventral</a:t>
            </a:r>
            <a:r>
              <a:rPr lang="en-US" sz="1500" dirty="0"/>
              <a:t> (“</a:t>
            </a:r>
            <a:r>
              <a:rPr lang="en-US" sz="1500" b="1" dirty="0">
                <a:solidFill>
                  <a:srgbClr val="C00000"/>
                </a:solidFill>
              </a:rPr>
              <a:t>what?</a:t>
            </a:r>
            <a:r>
              <a:rPr lang="en-US" sz="1500" dirty="0"/>
              <a:t>”) &amp; </a:t>
            </a:r>
            <a:r>
              <a:rPr lang="en-US" sz="1500" dirty="0">
                <a:solidFill>
                  <a:srgbClr val="0070C0"/>
                </a:solidFill>
              </a:rPr>
              <a:t>dorsal</a:t>
            </a:r>
            <a:r>
              <a:rPr lang="en-US" sz="1500" dirty="0"/>
              <a:t> (“</a:t>
            </a:r>
            <a:r>
              <a:rPr lang="en-US" sz="1500" b="1" dirty="0">
                <a:solidFill>
                  <a:srgbClr val="0070C0"/>
                </a:solidFill>
              </a:rPr>
              <a:t>how?</a:t>
            </a:r>
            <a:r>
              <a:rPr lang="en-US" sz="1500" dirty="0"/>
              <a:t>”) streams</a:t>
            </a:r>
          </a:p>
          <a:p>
            <a:pPr marL="202704" lvl="1"/>
            <a:endParaRPr lang="en-US" sz="1500" dirty="0"/>
          </a:p>
          <a:p>
            <a:pPr marL="417017" lvl="1" indent="-214313">
              <a:buFont typeface="Wingdings" pitchFamily="2" charset="2"/>
              <a:buChar char="§"/>
            </a:pPr>
            <a:r>
              <a:rPr lang="en-US" sz="1500" dirty="0"/>
              <a:t>Experiments on brain-damaged patients</a:t>
            </a:r>
          </a:p>
          <a:p>
            <a:pPr marL="202704" lvl="1"/>
            <a:endParaRPr lang="en-US" sz="1500" dirty="0"/>
          </a:p>
          <a:p>
            <a:pPr marL="417017" lvl="1" indent="-214313">
              <a:buFont typeface="Wingdings" pitchFamily="2" charset="2"/>
              <a:buChar char="§"/>
            </a:pPr>
            <a:r>
              <a:rPr lang="en-US" sz="1500" dirty="0"/>
              <a:t>Different purposes</a:t>
            </a: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500" b="1" dirty="0">
                <a:solidFill>
                  <a:srgbClr val="C00000"/>
                </a:solidFill>
              </a:rPr>
              <a:t>perception</a:t>
            </a:r>
            <a:r>
              <a:rPr lang="en-US" sz="1500" dirty="0">
                <a:solidFill>
                  <a:srgbClr val="C00000"/>
                </a:solidFill>
              </a:rPr>
              <a:t> </a:t>
            </a:r>
            <a:r>
              <a:rPr lang="en-US" sz="1500" dirty="0"/>
              <a:t>vs. </a:t>
            </a:r>
            <a:r>
              <a:rPr lang="en-US" sz="1500" b="1" dirty="0">
                <a:solidFill>
                  <a:srgbClr val="0070C0"/>
                </a:solidFill>
              </a:rPr>
              <a:t>action</a:t>
            </a:r>
            <a:endParaRPr lang="en-US" sz="1500" dirty="0"/>
          </a:p>
          <a:p>
            <a:endParaRPr lang="en-US" sz="1800" b="1" dirty="0"/>
          </a:p>
          <a:p>
            <a:pPr lvl="1"/>
            <a:endParaRPr lang="en-US" sz="15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EEC8538-DC40-CB40-87BF-8D394818F8A4}"/>
              </a:ext>
            </a:extLst>
          </p:cNvPr>
          <p:cNvSpPr txBox="1">
            <a:spLocks/>
          </p:cNvSpPr>
          <p:nvPr/>
        </p:nvSpPr>
        <p:spPr>
          <a:xfrm>
            <a:off x="1675412" y="1826497"/>
            <a:ext cx="8992589" cy="529284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000" b="1">
                <a:latin typeface="+mj-lt"/>
                <a:ea typeface="+mj-ea"/>
                <a:cs typeface="+mj-cs"/>
              </a:defRPr>
            </a:lvl1pPr>
            <a:lvl2pPr marL="406004" indent="-13573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Char char="-"/>
              <a:defRPr sz="1500"/>
            </a:lvl2pPr>
            <a:lvl3pPr marL="671513" indent="-13096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050"/>
            </a:lvl3pPr>
            <a:lvl4pPr marL="945356" indent="-139304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900"/>
            </a:lvl4pPr>
            <a:lvl5pPr marL="1216819" indent="-136922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900"/>
            </a:lvl5pPr>
            <a:lvl6pPr marL="1559719" indent="-136922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900"/>
            </a:lvl6pPr>
            <a:lvl7pPr marL="1902619" indent="-136922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900"/>
            </a:lvl7pPr>
            <a:lvl8pPr marL="2245519" indent="-136922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900"/>
            </a:lvl8pPr>
            <a:lvl9pPr marL="2588419" indent="-136922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900"/>
            </a:lvl9pPr>
          </a:lstStyle>
          <a:p>
            <a:r>
              <a:rPr lang="en-US" sz="2775" dirty="0"/>
              <a:t>Perception-Action Model</a:t>
            </a:r>
          </a:p>
          <a:p>
            <a:r>
              <a:rPr lang="en-US" sz="2775" dirty="0"/>
              <a:t>Two Visual Streams Hypothesis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13A084-B65C-FF47-B13A-61EE7AE00F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75"/>
          <a:stretch/>
        </p:blipFill>
        <p:spPr>
          <a:xfrm>
            <a:off x="7080786" y="2677507"/>
            <a:ext cx="3555279" cy="2170225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E599F32-387A-914A-AF5F-AF6FBB52F774}"/>
              </a:ext>
            </a:extLst>
          </p:cNvPr>
          <p:cNvSpPr/>
          <p:nvPr/>
        </p:nvSpPr>
        <p:spPr>
          <a:xfrm>
            <a:off x="9519062" y="2773504"/>
            <a:ext cx="702011" cy="352409"/>
          </a:xfrm>
          <a:prstGeom prst="roundRect">
            <a:avLst/>
          </a:prstGeom>
          <a:solidFill>
            <a:srgbClr val="0070C0">
              <a:alpha val="40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75" dirty="0"/>
              <a:t>Dorsal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786D153-C0F7-874A-89C4-7E4CBD1CB66D}"/>
              </a:ext>
            </a:extLst>
          </p:cNvPr>
          <p:cNvSpPr/>
          <p:nvPr/>
        </p:nvSpPr>
        <p:spPr>
          <a:xfrm>
            <a:off x="9046762" y="4495323"/>
            <a:ext cx="702011" cy="352409"/>
          </a:xfrm>
          <a:prstGeom prst="roundRect">
            <a:avLst/>
          </a:prstGeom>
          <a:solidFill>
            <a:srgbClr val="C00000">
              <a:alpha val="40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75" dirty="0"/>
              <a:t>Ventral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F0575E-3F99-4E5A-B265-E2434EB4D424}"/>
              </a:ext>
            </a:extLst>
          </p:cNvPr>
          <p:cNvSpPr/>
          <p:nvPr/>
        </p:nvSpPr>
        <p:spPr>
          <a:xfrm>
            <a:off x="8995907" y="4861681"/>
            <a:ext cx="8866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Perception</a:t>
            </a:r>
            <a:endParaRPr lang="en-US" sz="1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B84E72-1CBA-4E5C-A2E7-5B7211AD6134}"/>
              </a:ext>
            </a:extLst>
          </p:cNvPr>
          <p:cNvSpPr/>
          <p:nvPr/>
        </p:nvSpPr>
        <p:spPr>
          <a:xfrm>
            <a:off x="9527153" y="2496505"/>
            <a:ext cx="8866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Actions</a:t>
            </a:r>
          </a:p>
        </p:txBody>
      </p:sp>
      <p:pic>
        <p:nvPicPr>
          <p:cNvPr id="17" name="Video 16">
            <a:hlinkClick r:id="" action="ppaction://media"/>
            <a:extLst>
              <a:ext uri="{FF2B5EF4-FFF2-40B4-BE49-F238E27FC236}">
                <a16:creationId xmlns:a16="http://schemas.microsoft.com/office/drawing/2014/main" id="{1F58BC95-9890-493A-BACA-418E215073A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5418000"/>
            <a:ext cx="1919999" cy="144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7213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87"/>
    </mc:Choice>
    <mc:Fallback>
      <p:transition spd="slow" advTm="29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4E2C9F-C9A5-4D4B-A14E-2B72B7732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TeaP@Home 2021: Garner Effects with Amodal Stimuli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815EB8-B226-E444-BC76-934DFA9E5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4FC1-7C0A-6043-84EF-957B0907C4B7}" type="slidenum">
              <a:rPr lang="en-US" smtClean="0"/>
              <a:t>4</a:t>
            </a:fld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9EF99CA-1638-5C47-B3B7-AEBE78D0E6D2}"/>
              </a:ext>
            </a:extLst>
          </p:cNvPr>
          <p:cNvSpPr txBox="1">
            <a:spLocks/>
          </p:cNvSpPr>
          <p:nvPr/>
        </p:nvSpPr>
        <p:spPr>
          <a:xfrm>
            <a:off x="2197983" y="2287284"/>
            <a:ext cx="6695602" cy="410594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 b="1" dirty="0">
                <a:solidFill>
                  <a:schemeClr val="tx1"/>
                </a:solidFill>
              </a:rPr>
              <a:t>Processing of </a:t>
            </a:r>
            <a:r>
              <a:rPr lang="en-US" sz="1350" b="1" dirty="0">
                <a:solidFill>
                  <a:srgbClr val="0070C0"/>
                </a:solidFill>
              </a:rPr>
              <a:t>actions</a:t>
            </a:r>
            <a:r>
              <a:rPr lang="en-US" sz="1350" dirty="0">
                <a:solidFill>
                  <a:schemeClr val="tx1"/>
                </a:solidFill>
              </a:rPr>
              <a:t>: absolute metrics, </a:t>
            </a:r>
            <a:r>
              <a:rPr lang="en-US" sz="1350" u="sng" dirty="0">
                <a:solidFill>
                  <a:schemeClr val="tx1"/>
                </a:solidFill>
              </a:rPr>
              <a:t>relevant</a:t>
            </a:r>
            <a:r>
              <a:rPr lang="en-US" sz="1350" dirty="0">
                <a:solidFill>
                  <a:schemeClr val="tx1"/>
                </a:solidFill>
              </a:rPr>
              <a:t> dimension of goal object </a:t>
            </a:r>
          </a:p>
          <a:p>
            <a:pPr marL="459879" lvl="1" indent="-257175">
              <a:buFont typeface="Wingdings" pitchFamily="2" charset="2"/>
              <a:buChar char="§"/>
            </a:pPr>
            <a:r>
              <a:rPr lang="en-US" sz="1200" dirty="0"/>
              <a:t>Task-irrelevant information </a:t>
            </a:r>
            <a:r>
              <a:rPr lang="en-US" sz="1200" b="1" dirty="0">
                <a:solidFill>
                  <a:srgbClr val="0070C0"/>
                </a:solidFill>
              </a:rPr>
              <a:t>can</a:t>
            </a:r>
            <a:r>
              <a:rPr lang="en-US" sz="1200" dirty="0"/>
              <a:t> be ignored</a:t>
            </a:r>
          </a:p>
          <a:p>
            <a:pPr marL="202704" lvl="1"/>
            <a:endParaRPr lang="en-US" sz="1200" dirty="0"/>
          </a:p>
          <a:p>
            <a:pPr marL="202704" lvl="1"/>
            <a:endParaRPr lang="en-US" sz="1200" dirty="0"/>
          </a:p>
          <a:p>
            <a:pPr marL="202704" lvl="1"/>
            <a:endParaRPr lang="en-US" sz="1200" dirty="0"/>
          </a:p>
          <a:p>
            <a:pPr marL="202704" lvl="1"/>
            <a:endParaRPr lang="en-US" sz="1200" dirty="0"/>
          </a:p>
          <a:p>
            <a:pPr marL="202704" lvl="1"/>
            <a:endParaRPr lang="en-US" sz="1200" dirty="0"/>
          </a:p>
          <a:p>
            <a:pPr algn="l"/>
            <a:r>
              <a:rPr lang="en-US" sz="1350" b="1" dirty="0">
                <a:solidFill>
                  <a:schemeClr val="tx1"/>
                </a:solidFill>
              </a:rPr>
              <a:t>Processing of object </a:t>
            </a:r>
            <a:r>
              <a:rPr lang="en-US" sz="1350" b="1" dirty="0">
                <a:solidFill>
                  <a:srgbClr val="C00000"/>
                </a:solidFill>
              </a:rPr>
              <a:t>perception</a:t>
            </a:r>
            <a:r>
              <a:rPr lang="en-US" sz="1350" dirty="0">
                <a:solidFill>
                  <a:schemeClr val="tx1"/>
                </a:solidFill>
              </a:rPr>
              <a:t>: imprecise, relative to other objects</a:t>
            </a:r>
          </a:p>
          <a:p>
            <a:pPr marL="417017" lvl="1" indent="-214313">
              <a:buFont typeface="Wingdings" pitchFamily="2" charset="2"/>
              <a:buChar char="§"/>
            </a:pPr>
            <a:r>
              <a:rPr lang="en-US" sz="1200" dirty="0"/>
              <a:t>Task-irrelevant information </a:t>
            </a:r>
            <a:r>
              <a:rPr lang="en-US" sz="1200" b="1" dirty="0">
                <a:solidFill>
                  <a:srgbClr val="C00000"/>
                </a:solidFill>
              </a:rPr>
              <a:t>cannot</a:t>
            </a:r>
            <a:r>
              <a:rPr lang="en-US" sz="1200" dirty="0"/>
              <a:t> be ignored</a:t>
            </a:r>
          </a:p>
          <a:p>
            <a:r>
              <a:rPr lang="en-US" sz="1350" dirty="0"/>
              <a:t> </a:t>
            </a:r>
          </a:p>
          <a:p>
            <a:pPr marL="417017" lvl="1" indent="-214313">
              <a:buFont typeface="Wingdings" pitchFamily="2" charset="2"/>
              <a:buChar char="§"/>
            </a:pPr>
            <a:endParaRPr lang="en-US" sz="12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4E4F607-2D42-6E47-B477-29AEEE0D29CE}"/>
              </a:ext>
            </a:extLst>
          </p:cNvPr>
          <p:cNvSpPr txBox="1">
            <a:spLocks/>
          </p:cNvSpPr>
          <p:nvPr/>
        </p:nvSpPr>
        <p:spPr>
          <a:xfrm>
            <a:off x="1741001" y="1539962"/>
            <a:ext cx="8427600" cy="529284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000" b="1">
                <a:latin typeface="+mj-lt"/>
                <a:ea typeface="+mj-ea"/>
                <a:cs typeface="+mj-cs"/>
              </a:defRPr>
            </a:lvl1pPr>
            <a:lvl2pPr marL="406004" indent="-13573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Char char="-"/>
              <a:defRPr sz="1500"/>
            </a:lvl2pPr>
            <a:lvl3pPr marL="671513" indent="-13096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050"/>
            </a:lvl3pPr>
            <a:lvl4pPr marL="945356" indent="-139304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900"/>
            </a:lvl4pPr>
            <a:lvl5pPr marL="1216819" indent="-136922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900"/>
            </a:lvl5pPr>
            <a:lvl6pPr marL="1559719" indent="-136922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900"/>
            </a:lvl6pPr>
            <a:lvl7pPr marL="1902619" indent="-136922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900"/>
            </a:lvl7pPr>
            <a:lvl8pPr marL="2245519" indent="-136922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900"/>
            </a:lvl8pPr>
            <a:lvl9pPr marL="2588419" indent="-136922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900"/>
            </a:lvl9pPr>
          </a:lstStyle>
          <a:p>
            <a:r>
              <a:rPr lang="en-US" sz="3000" dirty="0"/>
              <a:t>Evidence for qualitatively different processing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0DAE4C-7041-6F4A-A1BC-586B09EE5EF6}"/>
              </a:ext>
            </a:extLst>
          </p:cNvPr>
          <p:cNvSpPr txBox="1"/>
          <p:nvPr/>
        </p:nvSpPr>
        <p:spPr>
          <a:xfrm>
            <a:off x="7918652" y="5659054"/>
            <a:ext cx="27436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US" sz="1350" dirty="0" err="1">
                <a:solidFill>
                  <a:schemeClr val="bg1">
                    <a:lumMod val="65000"/>
                  </a:schemeClr>
                </a:solidFill>
              </a:rPr>
              <a:t>Ganel</a:t>
            </a:r>
            <a:r>
              <a:rPr lang="en-US" sz="1350" dirty="0">
                <a:solidFill>
                  <a:schemeClr val="bg1">
                    <a:lumMod val="65000"/>
                  </a:schemeClr>
                </a:solidFill>
              </a:rPr>
              <a:t> &amp; Goodale 2003)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E5366C-D91C-1446-A82F-176CC87C2E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6778"/>
          <a:stretch/>
        </p:blipFill>
        <p:spPr>
          <a:xfrm>
            <a:off x="7725038" y="2129103"/>
            <a:ext cx="2190591" cy="175500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B5B193-7F39-D844-8019-68C2504533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223" r="33379"/>
          <a:stretch/>
        </p:blipFill>
        <p:spPr>
          <a:xfrm>
            <a:off x="7721679" y="3939220"/>
            <a:ext cx="2202209" cy="175500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3" name="Video 12">
            <a:hlinkClick r:id="" action="ppaction://media"/>
            <a:extLst>
              <a:ext uri="{FF2B5EF4-FFF2-40B4-BE49-F238E27FC236}">
                <a16:creationId xmlns:a16="http://schemas.microsoft.com/office/drawing/2014/main" id="{3243C8DD-4843-4565-AE3A-221581E569B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5418000"/>
            <a:ext cx="1919999" cy="144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7037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39"/>
    </mc:Choice>
    <mc:Fallback>
      <p:transition spd="slow" advTm="26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2FD68F-9478-3048-8B0D-B725D2C16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TeaP@Home 2021: Garner Effects with Amodal Stimuli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F65F46-CDBC-A646-9CE8-290810653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4FC1-7C0A-6043-84EF-957B0907C4B7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B4EDE2-8BB1-B44F-876F-BC78CCF11357}"/>
              </a:ext>
            </a:extLst>
          </p:cNvPr>
          <p:cNvSpPr txBox="1"/>
          <p:nvPr/>
        </p:nvSpPr>
        <p:spPr>
          <a:xfrm>
            <a:off x="1989959" y="5484435"/>
            <a:ext cx="20956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65000"/>
                  </a:schemeClr>
                </a:solidFill>
              </a:rPr>
              <a:t>Garner 1976, </a:t>
            </a:r>
            <a:r>
              <a:rPr lang="en-US" sz="1350" dirty="0" err="1">
                <a:solidFill>
                  <a:schemeClr val="bg1">
                    <a:lumMod val="65000"/>
                  </a:schemeClr>
                </a:solidFill>
              </a:rPr>
              <a:t>Felfoldy</a:t>
            </a:r>
            <a:r>
              <a:rPr lang="en-US" sz="1350" dirty="0">
                <a:solidFill>
                  <a:schemeClr val="bg1">
                    <a:lumMod val="65000"/>
                  </a:schemeClr>
                </a:solidFill>
              </a:rPr>
              <a:t> 1974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8C8FB7-0612-5E49-A2C4-8AA909DBB6A2}"/>
              </a:ext>
            </a:extLst>
          </p:cNvPr>
          <p:cNvSpPr txBox="1"/>
          <p:nvPr/>
        </p:nvSpPr>
        <p:spPr>
          <a:xfrm>
            <a:off x="3376494" y="2422137"/>
            <a:ext cx="856878" cy="30008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50" dirty="0"/>
              <a:t>Baseline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C428E2-7696-EC48-A180-436632285ABB}"/>
              </a:ext>
            </a:extLst>
          </p:cNvPr>
          <p:cNvSpPr txBox="1"/>
          <p:nvPr/>
        </p:nvSpPr>
        <p:spPr>
          <a:xfrm>
            <a:off x="3376494" y="2427799"/>
            <a:ext cx="856879" cy="30008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Filtering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E93DFBC-1FC0-E341-BD80-15AAB620A647}"/>
              </a:ext>
            </a:extLst>
          </p:cNvPr>
          <p:cNvSpPr txBox="1">
            <a:spLocks/>
          </p:cNvSpPr>
          <p:nvPr/>
        </p:nvSpPr>
        <p:spPr>
          <a:xfrm>
            <a:off x="1501384" y="1569655"/>
            <a:ext cx="8427600" cy="529284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000" b="1">
                <a:latin typeface="+mj-lt"/>
                <a:ea typeface="+mj-ea"/>
                <a:cs typeface="+mj-cs"/>
              </a:defRPr>
            </a:lvl1pPr>
            <a:lvl2pPr marL="406004" indent="-13573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Char char="-"/>
              <a:defRPr sz="1500"/>
            </a:lvl2pPr>
            <a:lvl3pPr marL="671513" indent="-13096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050"/>
            </a:lvl3pPr>
            <a:lvl4pPr marL="945356" indent="-139304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900"/>
            </a:lvl4pPr>
            <a:lvl5pPr marL="1216819" indent="-136922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900"/>
            </a:lvl5pPr>
            <a:lvl6pPr marL="1559719" indent="-136922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900"/>
            </a:lvl6pPr>
            <a:lvl7pPr marL="1902619" indent="-136922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900"/>
            </a:lvl7pPr>
            <a:lvl8pPr marL="2245519" indent="-136922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900"/>
            </a:lvl8pPr>
            <a:lvl9pPr marL="2588419" indent="-136922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900"/>
            </a:lvl9pPr>
          </a:lstStyle>
          <a:p>
            <a:r>
              <a:rPr lang="en-US" sz="3000" dirty="0"/>
              <a:t>Information Processing: Garner paradigm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B35C53-2F2A-0C4C-9EA4-843BBC3F3830}"/>
              </a:ext>
            </a:extLst>
          </p:cNvPr>
          <p:cNvSpPr txBox="1"/>
          <p:nvPr/>
        </p:nvSpPr>
        <p:spPr>
          <a:xfrm>
            <a:off x="5755216" y="2324679"/>
            <a:ext cx="471556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dirty="0"/>
              <a:t>Stimulus dimensions can be integral or separable</a:t>
            </a:r>
            <a:br>
              <a:rPr lang="en-GB" dirty="0"/>
            </a:br>
            <a:endParaRPr lang="en-GB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dirty="0"/>
              <a:t>E.g. rectangle length and </a:t>
            </a:r>
            <a:r>
              <a:rPr lang="en-GB" b="1" dirty="0"/>
              <a:t>width </a:t>
            </a:r>
            <a:r>
              <a:rPr lang="en-GB" dirty="0"/>
              <a:t>(task-relevant)</a:t>
            </a:r>
            <a:br>
              <a:rPr lang="en-GB" dirty="0"/>
            </a:br>
            <a:endParaRPr lang="en-GB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b="1" dirty="0"/>
              <a:t>Baseline condition</a:t>
            </a:r>
            <a:r>
              <a:rPr lang="en-GB" dirty="0"/>
              <a:t>: only relevant dimension changes</a:t>
            </a:r>
            <a:br>
              <a:rPr lang="en-GB" dirty="0"/>
            </a:br>
            <a:endParaRPr lang="en-GB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b="1" dirty="0"/>
              <a:t>Filtering condition</a:t>
            </a:r>
            <a:r>
              <a:rPr lang="en-GB" dirty="0"/>
              <a:t>: both dimensions change</a:t>
            </a:r>
            <a:br>
              <a:rPr lang="en-GB" dirty="0"/>
            </a:br>
            <a:endParaRPr lang="en-GB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b="1" dirty="0"/>
              <a:t>Garner Interference</a:t>
            </a:r>
            <a:r>
              <a:rPr lang="en-GB" dirty="0"/>
              <a:t>: RT Filtering &gt; RT Baseline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de-DE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4D9E45-983C-9245-9B2C-496E8255FCE5}"/>
              </a:ext>
            </a:extLst>
          </p:cNvPr>
          <p:cNvGrpSpPr/>
          <p:nvPr/>
        </p:nvGrpSpPr>
        <p:grpSpPr>
          <a:xfrm>
            <a:off x="1721218" y="2786714"/>
            <a:ext cx="3573776" cy="2326183"/>
            <a:chOff x="262957" y="1810617"/>
            <a:chExt cx="4765034" cy="310157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352AEB6-8126-7D45-B5E7-7B88DBD27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2957" y="1810617"/>
              <a:ext cx="4765034" cy="30708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DDF7159-1E83-9749-8466-F57E6D56E7A1}"/>
                </a:ext>
              </a:extLst>
            </p:cNvPr>
            <p:cNvSpPr txBox="1"/>
            <p:nvPr/>
          </p:nvSpPr>
          <p:spPr>
            <a:xfrm>
              <a:off x="2469991" y="4512085"/>
              <a:ext cx="1085008" cy="4001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latin typeface="Andale Mono" panose="020B0509000000000004" pitchFamily="49" charset="0"/>
                </a:rPr>
                <a:t>LENGTH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D0CDD53-696E-9246-A946-5CACACD9BC05}"/>
                </a:ext>
              </a:extLst>
            </p:cNvPr>
            <p:cNvSpPr txBox="1"/>
            <p:nvPr/>
          </p:nvSpPr>
          <p:spPr>
            <a:xfrm rot="16200000">
              <a:off x="-54952" y="2938390"/>
              <a:ext cx="1085008" cy="4001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latin typeface="Andale Mono" panose="020B0509000000000004" pitchFamily="49" charset="0"/>
                </a:rPr>
                <a:t>WIDTH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E6337D4-F162-4D4A-A542-890065394E5C}"/>
              </a:ext>
            </a:extLst>
          </p:cNvPr>
          <p:cNvSpPr/>
          <p:nvPr/>
        </p:nvSpPr>
        <p:spPr>
          <a:xfrm>
            <a:off x="2661899" y="2936756"/>
            <a:ext cx="949280" cy="156127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D509BA-E286-214D-A19E-F4C4D0474297}"/>
              </a:ext>
            </a:extLst>
          </p:cNvPr>
          <p:cNvSpPr/>
          <p:nvPr/>
        </p:nvSpPr>
        <p:spPr>
          <a:xfrm>
            <a:off x="3892153" y="2936756"/>
            <a:ext cx="1275254" cy="156127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20" name="Video 19">
            <a:hlinkClick r:id="" action="ppaction://media"/>
            <a:extLst>
              <a:ext uri="{FF2B5EF4-FFF2-40B4-BE49-F238E27FC236}">
                <a16:creationId xmlns:a16="http://schemas.microsoft.com/office/drawing/2014/main" id="{F6FC1B2C-E7F4-48ED-BFFE-EB121D079F0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5418000"/>
            <a:ext cx="1919999" cy="144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5148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602"/>
    </mc:Choice>
    <mc:Fallback>
      <p:transition spd="slow" advTm="106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16" grpId="0" animBg="1"/>
      <p:bldP spid="16" grpId="1" animBg="1"/>
      <p:bldP spid="16" grpId="2" animBg="1"/>
      <p:bldP spid="16" grpId="3" animBg="1"/>
      <p:bldP spid="17" grpId="0" animBg="1"/>
      <p:bldP spid="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0D6D15-9079-FD40-815E-09ECAA8D7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TeaP@Home 2021: Garner Effects with Amodal Stimuli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AEE035-28B1-FD48-8522-ED2C314D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4FC1-7C0A-6043-84EF-957B0907C4B7}" type="slidenum">
              <a:rPr lang="en-US" smtClean="0"/>
              <a:t>6</a:t>
            </a:fld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00D5D93-7CB8-684C-9255-23EEB4E26437}"/>
              </a:ext>
            </a:extLst>
          </p:cNvPr>
          <p:cNvSpPr txBox="1">
            <a:spLocks/>
          </p:cNvSpPr>
          <p:nvPr/>
        </p:nvSpPr>
        <p:spPr>
          <a:xfrm>
            <a:off x="1884002" y="2599868"/>
            <a:ext cx="6695602" cy="335351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>
                <a:solidFill>
                  <a:srgbClr val="0070C0"/>
                </a:solidFill>
              </a:rPr>
              <a:t>Actions</a:t>
            </a:r>
            <a:r>
              <a:rPr lang="en-US" sz="1800" dirty="0">
                <a:solidFill>
                  <a:schemeClr val="tx1"/>
                </a:solidFill>
              </a:rPr>
              <a:t>: </a:t>
            </a:r>
            <a:r>
              <a:rPr lang="en-US" sz="1500" dirty="0">
                <a:solidFill>
                  <a:schemeClr val="tx1"/>
                </a:solidFill>
              </a:rPr>
              <a:t>Irrelevant information </a:t>
            </a:r>
            <a:r>
              <a:rPr lang="en-US" sz="1500" b="1" dirty="0">
                <a:solidFill>
                  <a:srgbClr val="0070C0"/>
                </a:solidFill>
              </a:rPr>
              <a:t>can</a:t>
            </a:r>
            <a:r>
              <a:rPr lang="en-US" sz="1500" dirty="0">
                <a:solidFill>
                  <a:schemeClr val="tx1"/>
                </a:solidFill>
              </a:rPr>
              <a:t> be ignored</a:t>
            </a:r>
          </a:p>
          <a:p>
            <a:pPr lvl="1"/>
            <a:endParaRPr lang="en-US" b="1" dirty="0"/>
          </a:p>
          <a:p>
            <a:pPr algn="l"/>
            <a:r>
              <a:rPr lang="en-US" sz="1800" b="1" dirty="0">
                <a:solidFill>
                  <a:srgbClr val="C00000"/>
                </a:solidFill>
              </a:rPr>
              <a:t>Perception</a:t>
            </a:r>
            <a:r>
              <a:rPr lang="en-US" sz="1800" b="1" dirty="0">
                <a:solidFill>
                  <a:schemeClr val="tx1"/>
                </a:solidFill>
              </a:rPr>
              <a:t>: </a:t>
            </a:r>
            <a:r>
              <a:rPr lang="en-US" sz="1500" dirty="0">
                <a:solidFill>
                  <a:schemeClr val="tx1"/>
                </a:solidFill>
              </a:rPr>
              <a:t>Irrelevant information </a:t>
            </a:r>
            <a:r>
              <a:rPr lang="en-US" sz="1500" b="1" dirty="0">
                <a:solidFill>
                  <a:srgbClr val="C00000"/>
                </a:solidFill>
              </a:rPr>
              <a:t>cannot</a:t>
            </a:r>
            <a:r>
              <a:rPr lang="en-US" sz="1500" dirty="0">
                <a:solidFill>
                  <a:schemeClr val="tx1"/>
                </a:solidFill>
              </a:rPr>
              <a:t> be ignored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800" dirty="0"/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Garner paradigm</a:t>
            </a:r>
          </a:p>
          <a:p>
            <a:pPr marL="619721" lvl="2" indent="-214313">
              <a:buFont typeface="Wingdings" pitchFamily="2" charset="2"/>
              <a:buChar char="§"/>
            </a:pPr>
            <a:r>
              <a:rPr lang="en-US" sz="1350" b="1" dirty="0"/>
              <a:t>Baseline</a:t>
            </a:r>
            <a:r>
              <a:rPr lang="en-US" sz="1350" dirty="0"/>
              <a:t>: judge width with constant length</a:t>
            </a:r>
          </a:p>
          <a:p>
            <a:pPr marL="619721" lvl="2" indent="-214313">
              <a:buFont typeface="Wingdings" pitchFamily="2" charset="2"/>
              <a:buChar char="§"/>
            </a:pPr>
            <a:r>
              <a:rPr lang="en-US" sz="1350" b="1" dirty="0"/>
              <a:t>Filtering</a:t>
            </a:r>
            <a:r>
              <a:rPr lang="en-US" sz="1350" dirty="0"/>
              <a:t>: judge width with differing length</a:t>
            </a:r>
            <a:endParaRPr lang="en-US" sz="15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800" dirty="0"/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Results &amp; Inference</a:t>
            </a:r>
          </a:p>
          <a:p>
            <a:pPr marL="417017" lvl="1" indent="-214313">
              <a:buFont typeface="Wingdings" pitchFamily="2" charset="2"/>
              <a:buChar char="§"/>
            </a:pPr>
            <a:r>
              <a:rPr lang="en-US" sz="1500" dirty="0">
                <a:uFill>
                  <a:solidFill>
                    <a:srgbClr val="0070C0"/>
                  </a:solidFill>
                </a:uFill>
              </a:rPr>
              <a:t>Garner Interference in </a:t>
            </a:r>
            <a:r>
              <a:rPr lang="en-US" sz="1500" dirty="0">
                <a:solidFill>
                  <a:srgbClr val="C00000"/>
                </a:solidFill>
                <a:uFill>
                  <a:solidFill>
                    <a:srgbClr val="0070C0"/>
                  </a:solidFill>
                </a:uFill>
              </a:rPr>
              <a:t>Perception</a:t>
            </a:r>
            <a:r>
              <a:rPr lang="en-US" sz="1500" dirty="0">
                <a:uFill>
                  <a:solidFill>
                    <a:srgbClr val="0070C0"/>
                  </a:solidFill>
                </a:uFill>
              </a:rPr>
              <a:t> but not </a:t>
            </a:r>
            <a:r>
              <a:rPr lang="en-US" sz="1500" dirty="0">
                <a:solidFill>
                  <a:srgbClr val="0070C0"/>
                </a:solidFill>
                <a:uFill>
                  <a:solidFill>
                    <a:srgbClr val="0070C0"/>
                  </a:solidFill>
                </a:uFill>
              </a:rPr>
              <a:t>Action</a:t>
            </a:r>
          </a:p>
          <a:p>
            <a:pPr marL="417017" lvl="1" indent="-214313">
              <a:buFont typeface="Wingdings" pitchFamily="2" charset="2"/>
              <a:buChar char="§"/>
            </a:pPr>
            <a:r>
              <a:rPr lang="en-US" sz="1500" dirty="0">
                <a:uFill>
                  <a:solidFill>
                    <a:srgbClr val="0070C0"/>
                  </a:solidFill>
                </a:uFill>
              </a:rPr>
              <a:t>Different processing in </a:t>
            </a:r>
            <a:r>
              <a:rPr lang="en-US" sz="1500" dirty="0">
                <a:solidFill>
                  <a:srgbClr val="C00000"/>
                </a:solidFill>
                <a:uFill>
                  <a:solidFill>
                    <a:srgbClr val="0070C0"/>
                  </a:solidFill>
                </a:uFill>
              </a:rPr>
              <a:t>Perception</a:t>
            </a:r>
            <a:r>
              <a:rPr lang="en-US" sz="1500" dirty="0">
                <a:uFill>
                  <a:solidFill>
                    <a:srgbClr val="0070C0"/>
                  </a:solidFill>
                </a:uFill>
              </a:rPr>
              <a:t> &amp; </a:t>
            </a:r>
            <a:r>
              <a:rPr lang="en-US" sz="1500" dirty="0">
                <a:solidFill>
                  <a:srgbClr val="0070C0"/>
                </a:solidFill>
                <a:uFill>
                  <a:solidFill>
                    <a:srgbClr val="0070C0"/>
                  </a:solidFill>
                </a:uFill>
              </a:rPr>
              <a:t>Action</a:t>
            </a:r>
          </a:p>
          <a:p>
            <a:pPr marL="417017" lvl="1" indent="-214313">
              <a:buFont typeface="Wingdings" pitchFamily="2" charset="2"/>
              <a:buChar char="§"/>
            </a:pPr>
            <a:r>
              <a:rPr lang="en-US" sz="1500" b="1" dirty="0"/>
              <a:t>Functional separation of two streams</a:t>
            </a:r>
          </a:p>
          <a:p>
            <a:pPr marL="417017" lvl="1" indent="-214313">
              <a:buFont typeface="Wingdings" pitchFamily="2" charset="2"/>
              <a:buChar char="§"/>
            </a:pPr>
            <a:endParaRPr lang="en-US" sz="15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E3DD6C-6AAF-694D-B2CC-C7EF1F13F260}"/>
              </a:ext>
            </a:extLst>
          </p:cNvPr>
          <p:cNvSpPr txBox="1"/>
          <p:nvPr/>
        </p:nvSpPr>
        <p:spPr>
          <a:xfrm>
            <a:off x="7924378" y="5685163"/>
            <a:ext cx="27436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US" sz="1350" dirty="0" err="1">
                <a:solidFill>
                  <a:schemeClr val="bg1">
                    <a:lumMod val="65000"/>
                  </a:schemeClr>
                </a:solidFill>
              </a:rPr>
              <a:t>Ganel</a:t>
            </a:r>
            <a:r>
              <a:rPr lang="en-US" sz="1350" dirty="0">
                <a:solidFill>
                  <a:schemeClr val="bg1">
                    <a:lumMod val="65000"/>
                  </a:schemeClr>
                </a:solidFill>
              </a:rPr>
              <a:t> &amp; Goodale 2003)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F11D24-F3F7-364A-9D20-9E8EBF8888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1670" y="3021684"/>
            <a:ext cx="3376331" cy="26741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96CBEA-6B28-804B-8354-3A5655FC98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6107"/>
          <a:stretch/>
        </p:blipFill>
        <p:spPr>
          <a:xfrm>
            <a:off x="9080947" y="2157598"/>
            <a:ext cx="1130518" cy="866057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305E95C-EC5F-1E4F-81E2-7E72DA366C69}"/>
              </a:ext>
            </a:extLst>
          </p:cNvPr>
          <p:cNvSpPr txBox="1">
            <a:spLocks/>
          </p:cNvSpPr>
          <p:nvPr/>
        </p:nvSpPr>
        <p:spPr>
          <a:xfrm>
            <a:off x="1741001" y="1539962"/>
            <a:ext cx="8427600" cy="529284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000" b="1">
                <a:latin typeface="+mj-lt"/>
                <a:ea typeface="+mj-ea"/>
                <a:cs typeface="+mj-cs"/>
              </a:defRPr>
            </a:lvl1pPr>
            <a:lvl2pPr marL="406004" indent="-13573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Char char="-"/>
              <a:defRPr sz="1500"/>
            </a:lvl2pPr>
            <a:lvl3pPr marL="671513" indent="-13096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050"/>
            </a:lvl3pPr>
            <a:lvl4pPr marL="945356" indent="-139304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900"/>
            </a:lvl4pPr>
            <a:lvl5pPr marL="1216819" indent="-136922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900"/>
            </a:lvl5pPr>
            <a:lvl6pPr marL="1559719" indent="-136922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900"/>
            </a:lvl6pPr>
            <a:lvl7pPr marL="1902619" indent="-136922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900"/>
            </a:lvl7pPr>
            <a:lvl8pPr marL="2245519" indent="-136922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900"/>
            </a:lvl8pPr>
            <a:lvl9pPr marL="2588419" indent="-136922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900"/>
            </a:lvl9pPr>
          </a:lstStyle>
          <a:p>
            <a:r>
              <a:rPr lang="en-US" sz="3000" dirty="0"/>
              <a:t>Evidence for qualitatively different processing</a:t>
            </a:r>
          </a:p>
        </p:txBody>
      </p:sp>
      <p:sp>
        <p:nvSpPr>
          <p:cNvPr id="2" name="5-Point Star 1">
            <a:extLst>
              <a:ext uri="{FF2B5EF4-FFF2-40B4-BE49-F238E27FC236}">
                <a16:creationId xmlns:a16="http://schemas.microsoft.com/office/drawing/2014/main" id="{3278CC12-7D98-EC44-87AA-E7796DE9D5A0}"/>
              </a:ext>
            </a:extLst>
          </p:cNvPr>
          <p:cNvSpPr/>
          <p:nvPr/>
        </p:nvSpPr>
        <p:spPr>
          <a:xfrm>
            <a:off x="8077200" y="4086225"/>
            <a:ext cx="190500" cy="190500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CC971F-7171-204D-BDE9-6F35FFDEE9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798" r="33028"/>
          <a:stretch/>
        </p:blipFill>
        <p:spPr>
          <a:xfrm>
            <a:off x="7792651" y="2157597"/>
            <a:ext cx="1139912" cy="866058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649FF3-C89F-E742-A6CD-0BAD215C8515}"/>
              </a:ext>
            </a:extLst>
          </p:cNvPr>
          <p:cNvSpPr/>
          <p:nvPr/>
        </p:nvSpPr>
        <p:spPr>
          <a:xfrm>
            <a:off x="7861453" y="4086225"/>
            <a:ext cx="578386" cy="1538288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96B344-B0C7-FE49-8FAB-6CEFE74EBB55}"/>
              </a:ext>
            </a:extLst>
          </p:cNvPr>
          <p:cNvSpPr/>
          <p:nvPr/>
        </p:nvSpPr>
        <p:spPr>
          <a:xfrm>
            <a:off x="8542889" y="3302995"/>
            <a:ext cx="1805622" cy="2329266"/>
          </a:xfrm>
          <a:prstGeom prst="rect">
            <a:avLst/>
          </a:prstGeom>
          <a:solidFill>
            <a:srgbClr val="0070C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16" name="Video 15">
            <a:hlinkClick r:id="" action="ppaction://media"/>
            <a:extLst>
              <a:ext uri="{FF2B5EF4-FFF2-40B4-BE49-F238E27FC236}">
                <a16:creationId xmlns:a16="http://schemas.microsoft.com/office/drawing/2014/main" id="{7BFD99AC-6169-46FD-9956-092437E8975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5418000"/>
            <a:ext cx="1919999" cy="144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9897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21"/>
    </mc:Choice>
    <mc:Fallback>
      <p:transition spd="slow" advTm="34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3079 L 0.1569 -0.27037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9" y="-1199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039640-B883-8742-BF17-6DDBBC760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TeaP@Home 2021: Garner Effects with Amodal Stimuli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2CA6D3-ED3F-C148-BF71-9855F46FF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4FC1-7C0A-6043-84EF-957B0907C4B7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E359D5-F907-6F4E-BF3C-F6C0E172DC82}"/>
              </a:ext>
            </a:extLst>
          </p:cNvPr>
          <p:cNvSpPr txBox="1"/>
          <p:nvPr/>
        </p:nvSpPr>
        <p:spPr>
          <a:xfrm>
            <a:off x="4271895" y="3211217"/>
            <a:ext cx="372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Functional separation of two streams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646A1F-6BF4-9849-AF2E-FB202CD18AD9}"/>
              </a:ext>
            </a:extLst>
          </p:cNvPr>
          <p:cNvSpPr txBox="1"/>
          <p:nvPr/>
        </p:nvSpPr>
        <p:spPr>
          <a:xfrm>
            <a:off x="4379226" y="4269282"/>
            <a:ext cx="372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Modal </a:t>
            </a:r>
            <a:r>
              <a:rPr lang="en-US" dirty="0"/>
              <a:t>or</a:t>
            </a:r>
            <a:r>
              <a:rPr lang="en-US" b="1" dirty="0"/>
              <a:t> </a:t>
            </a:r>
            <a:r>
              <a:rPr lang="en-US" b="1" dirty="0" err="1"/>
              <a:t>Amodal</a:t>
            </a:r>
            <a:r>
              <a:rPr lang="en-US" b="1" dirty="0"/>
              <a:t> </a:t>
            </a:r>
            <a:r>
              <a:rPr lang="en-US" dirty="0"/>
              <a:t>Representations?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D922AF-4AF7-6C45-8958-ECA2B838744D}"/>
              </a:ext>
            </a:extLst>
          </p:cNvPr>
          <p:cNvSpPr txBox="1"/>
          <p:nvPr/>
        </p:nvSpPr>
        <p:spPr>
          <a:xfrm>
            <a:off x="8375386" y="5171269"/>
            <a:ext cx="2292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Amodal</a:t>
            </a:r>
            <a:r>
              <a:rPr lang="en-US" sz="2400" b="1" dirty="0"/>
              <a:t> Stimuli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C675F9-C452-4E4F-AB64-B0017E1EC4A1}"/>
              </a:ext>
            </a:extLst>
          </p:cNvPr>
          <p:cNvSpPr txBox="1"/>
          <p:nvPr/>
        </p:nvSpPr>
        <p:spPr>
          <a:xfrm>
            <a:off x="2086612" y="5228976"/>
            <a:ext cx="229261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Modal Stimuli</a:t>
            </a:r>
          </a:p>
          <a:p>
            <a:endParaRPr lang="en-US" sz="2100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95AE5DD-8058-8B42-9BAC-CD2BA850C440}"/>
              </a:ext>
            </a:extLst>
          </p:cNvPr>
          <p:cNvSpPr txBox="1">
            <a:spLocks/>
          </p:cNvSpPr>
          <p:nvPr/>
        </p:nvSpPr>
        <p:spPr>
          <a:xfrm>
            <a:off x="1741001" y="1393809"/>
            <a:ext cx="8427600" cy="108867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000" b="1">
                <a:latin typeface="+mj-lt"/>
                <a:ea typeface="+mj-ea"/>
                <a:cs typeface="+mj-cs"/>
              </a:defRPr>
            </a:lvl1pPr>
            <a:lvl2pPr marL="406004" indent="-13573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Char char="-"/>
              <a:defRPr sz="1500"/>
            </a:lvl2pPr>
            <a:lvl3pPr marL="671513" indent="-13096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050"/>
            </a:lvl3pPr>
            <a:lvl4pPr marL="945356" indent="-139304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900"/>
            </a:lvl4pPr>
            <a:lvl5pPr marL="1216819" indent="-136922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900"/>
            </a:lvl5pPr>
            <a:lvl6pPr marL="1559719" indent="-136922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900"/>
            </a:lvl6pPr>
            <a:lvl7pPr marL="1902619" indent="-136922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900"/>
            </a:lvl7pPr>
            <a:lvl8pPr marL="2245519" indent="-136922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900"/>
            </a:lvl8pPr>
            <a:lvl9pPr marL="2588419" indent="-136922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900"/>
            </a:lvl9pPr>
          </a:lstStyle>
          <a:p>
            <a:r>
              <a:rPr lang="en-US" sz="3000" dirty="0"/>
              <a:t>Evidence for qualitatively different processing </a:t>
            </a:r>
          </a:p>
          <a:p>
            <a:r>
              <a:rPr lang="en-US" sz="3000" dirty="0"/>
              <a:t>in the dorsal and ventral stream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2171FA8-F869-0940-9540-66F0F3756E9B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6136247" y="3580550"/>
            <a:ext cx="0" cy="6887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29DAED5-AE95-AB45-BF6A-679CB6B35815}"/>
              </a:ext>
            </a:extLst>
          </p:cNvPr>
          <p:cNvCxnSpPr>
            <a:cxnSpLocks/>
          </p:cNvCxnSpPr>
          <p:nvPr/>
        </p:nvCxnSpPr>
        <p:spPr>
          <a:xfrm>
            <a:off x="3049003" y="4954004"/>
            <a:ext cx="0" cy="3242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B681B2-4ED6-A14A-B93D-8AFBC0FD2BCC}"/>
              </a:ext>
            </a:extLst>
          </p:cNvPr>
          <p:cNvCxnSpPr>
            <a:cxnSpLocks/>
          </p:cNvCxnSpPr>
          <p:nvPr/>
        </p:nvCxnSpPr>
        <p:spPr>
          <a:xfrm>
            <a:off x="9452811" y="4954004"/>
            <a:ext cx="0" cy="3242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26A5573-208A-414C-9367-4DEDF36E6450}"/>
              </a:ext>
            </a:extLst>
          </p:cNvPr>
          <p:cNvCxnSpPr/>
          <p:nvPr/>
        </p:nvCxnSpPr>
        <p:spPr>
          <a:xfrm>
            <a:off x="3049003" y="4954003"/>
            <a:ext cx="640380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8099AB9-B821-E14D-BC49-44DFB586D502}"/>
              </a:ext>
            </a:extLst>
          </p:cNvPr>
          <p:cNvCxnSpPr>
            <a:cxnSpLocks/>
          </p:cNvCxnSpPr>
          <p:nvPr/>
        </p:nvCxnSpPr>
        <p:spPr>
          <a:xfrm>
            <a:off x="6143406" y="4615531"/>
            <a:ext cx="0" cy="3384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52567BA0-4172-0145-9C6A-4EDC762FDC76}"/>
              </a:ext>
            </a:extLst>
          </p:cNvPr>
          <p:cNvSpPr/>
          <p:nvPr/>
        </p:nvSpPr>
        <p:spPr>
          <a:xfrm>
            <a:off x="5738142" y="3600908"/>
            <a:ext cx="26372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2704" lvl="1" algn="ctr"/>
            <a:r>
              <a:rPr lang="en-US" sz="1200" dirty="0">
                <a:solidFill>
                  <a:srgbClr val="C00000"/>
                </a:solidFill>
              </a:rPr>
              <a:t>Irrelevant info can’t be ignored</a:t>
            </a:r>
          </a:p>
          <a:p>
            <a:pPr marL="202704" lvl="1" algn="ctr"/>
            <a:r>
              <a:rPr lang="en-US" sz="1200" dirty="0">
                <a:solidFill>
                  <a:srgbClr val="C00000"/>
                </a:solidFill>
                <a:sym typeface="Wingdings" pitchFamily="2" charset="2"/>
              </a:rPr>
              <a:t>i</a:t>
            </a:r>
            <a:r>
              <a:rPr lang="en-US" sz="1200" dirty="0">
                <a:solidFill>
                  <a:srgbClr val="C00000"/>
                </a:solidFill>
              </a:rPr>
              <a:t>ntegrated representation</a:t>
            </a:r>
          </a:p>
          <a:p>
            <a:pPr marL="202704" lvl="1" algn="ctr"/>
            <a:r>
              <a:rPr lang="en-US" sz="1200" dirty="0" err="1">
                <a:solidFill>
                  <a:srgbClr val="C00000"/>
                </a:solidFill>
                <a:sym typeface="Wingdings" pitchFamily="2" charset="2"/>
              </a:rPr>
              <a:t>amodal</a:t>
            </a:r>
            <a:endParaRPr lang="en-US" sz="1200" b="1" dirty="0">
              <a:solidFill>
                <a:srgbClr val="C00000"/>
              </a:solidFill>
              <a:sym typeface="Wingdings" pitchFamily="2" charset="2"/>
            </a:endParaRPr>
          </a:p>
          <a:p>
            <a:pPr marL="202704" lvl="1" algn="ctr"/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FB986EB-1DE0-EA4F-938E-78000600D521}"/>
              </a:ext>
            </a:extLst>
          </p:cNvPr>
          <p:cNvSpPr/>
          <p:nvPr/>
        </p:nvSpPr>
        <p:spPr>
          <a:xfrm>
            <a:off x="3880330" y="3622406"/>
            <a:ext cx="22559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2704" lvl="1" algn="ctr"/>
            <a:r>
              <a:rPr lang="en-US" sz="1200" dirty="0">
                <a:solidFill>
                  <a:srgbClr val="0070C0"/>
                </a:solidFill>
                <a:sym typeface="Wingdings" pitchFamily="2" charset="2"/>
              </a:rPr>
              <a:t>Irrelevant info ignored</a:t>
            </a:r>
          </a:p>
          <a:p>
            <a:pPr marL="202704" lvl="1" algn="ctr"/>
            <a:r>
              <a:rPr lang="en-US" sz="1200" dirty="0">
                <a:solidFill>
                  <a:srgbClr val="0070C0"/>
                </a:solidFill>
                <a:sym typeface="Wingdings" pitchFamily="2" charset="2"/>
              </a:rPr>
              <a:t>c</a:t>
            </a:r>
            <a:r>
              <a:rPr lang="en-US" sz="1200" dirty="0">
                <a:solidFill>
                  <a:srgbClr val="0070C0"/>
                </a:solidFill>
              </a:rPr>
              <a:t>oncrete &amp; raw representation</a:t>
            </a:r>
            <a:endParaRPr lang="en-US" sz="1200" dirty="0">
              <a:solidFill>
                <a:srgbClr val="0070C0"/>
              </a:solidFill>
              <a:sym typeface="Wingdings" pitchFamily="2" charset="2"/>
            </a:endParaRPr>
          </a:p>
          <a:p>
            <a:pPr marL="202704" lvl="1" algn="ctr"/>
            <a:r>
              <a:rPr lang="en-US" sz="1200" dirty="0">
                <a:solidFill>
                  <a:srgbClr val="0070C0"/>
                </a:solidFill>
                <a:sym typeface="Wingdings" pitchFamily="2" charset="2"/>
              </a:rPr>
              <a:t>modal</a:t>
            </a:r>
            <a:endParaRPr lang="en-US" sz="1200" dirty="0">
              <a:solidFill>
                <a:srgbClr val="0070C0"/>
              </a:solidFill>
            </a:endParaRPr>
          </a:p>
        </p:txBody>
      </p:sp>
      <p:pic>
        <p:nvPicPr>
          <p:cNvPr id="15" name="Video 14">
            <a:hlinkClick r:id="" action="ppaction://media"/>
            <a:extLst>
              <a:ext uri="{FF2B5EF4-FFF2-40B4-BE49-F238E27FC236}">
                <a16:creationId xmlns:a16="http://schemas.microsoft.com/office/drawing/2014/main" id="{8CB26970-BA68-4229-95E4-01817F08133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5418000"/>
            <a:ext cx="1919999" cy="144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7771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10"/>
    </mc:Choice>
    <mc:Fallback>
      <p:transition spd="slow" advTm="16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34F73-EA34-5E49-9C5D-D56E428A9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TeaP@Home 2021: Garner Effects with Amodal Stimuli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180BA0-5F62-444D-BAB1-F8EC7DED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4FC1-7C0A-6043-84EF-957B0907C4B7}" type="slidenum">
              <a:rPr lang="en-US" smtClean="0"/>
              <a:t>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78BC4D-81C0-3F45-84FD-C6CBD302C4FB}"/>
              </a:ext>
            </a:extLst>
          </p:cNvPr>
          <p:cNvSpPr/>
          <p:nvPr/>
        </p:nvSpPr>
        <p:spPr>
          <a:xfrm>
            <a:off x="8581393" y="4113375"/>
            <a:ext cx="1206661" cy="12748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70B4381F-D282-F64A-82F6-02506EE97F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39344" t="20684" r="37496" b="32283"/>
          <a:stretch/>
        </p:blipFill>
        <p:spPr>
          <a:xfrm>
            <a:off x="8581391" y="4113375"/>
            <a:ext cx="1206662" cy="1272297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43DE1B-FB6A-BE47-AD36-D9F56FC3A823}"/>
              </a:ext>
            </a:extLst>
          </p:cNvPr>
          <p:cNvSpPr txBox="1"/>
          <p:nvPr/>
        </p:nvSpPr>
        <p:spPr>
          <a:xfrm>
            <a:off x="7360919" y="5485814"/>
            <a:ext cx="14981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Online experiment</a:t>
            </a:r>
            <a:br>
              <a:rPr lang="en-US" sz="1350" dirty="0"/>
            </a:br>
            <a:r>
              <a:rPr lang="en-US" sz="1350" dirty="0">
                <a:solidFill>
                  <a:schemeClr val="bg2">
                    <a:lumMod val="50000"/>
                  </a:schemeClr>
                </a:solidFill>
              </a:rPr>
              <a:t>Target &gt; 5 or &lt; 5?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5096D6-9BCE-464F-BE65-21591ECC2F47}"/>
              </a:ext>
            </a:extLst>
          </p:cNvPr>
          <p:cNvSpPr txBox="1"/>
          <p:nvPr/>
        </p:nvSpPr>
        <p:spPr>
          <a:xfrm>
            <a:off x="6545269" y="2249971"/>
            <a:ext cx="8156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Baseline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D73DB9-D0CF-F749-915F-8DD2CB5EC906}"/>
              </a:ext>
            </a:extLst>
          </p:cNvPr>
          <p:cNvSpPr txBox="1"/>
          <p:nvPr/>
        </p:nvSpPr>
        <p:spPr>
          <a:xfrm>
            <a:off x="8814789" y="2224477"/>
            <a:ext cx="8156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Filtering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DB2E15E-26AE-FF41-A68E-EECAD16161B1}"/>
              </a:ext>
            </a:extLst>
          </p:cNvPr>
          <p:cNvGrpSpPr/>
          <p:nvPr/>
        </p:nvGrpSpPr>
        <p:grpSpPr>
          <a:xfrm>
            <a:off x="6311871" y="4129772"/>
            <a:ext cx="1206661" cy="1274863"/>
            <a:chOff x="6603745" y="4742302"/>
            <a:chExt cx="1608881" cy="169981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548884A-F8A3-AD41-9EFA-D598FBF07A9A}"/>
                </a:ext>
              </a:extLst>
            </p:cNvPr>
            <p:cNvSpPr/>
            <p:nvPr/>
          </p:nvSpPr>
          <p:spPr>
            <a:xfrm>
              <a:off x="6603745" y="4742302"/>
              <a:ext cx="1608881" cy="169981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4BEA792-19B1-E24D-AA51-922DE3FDF5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8257" t="15199" r="47212" b="24152"/>
            <a:stretch/>
          </p:blipFill>
          <p:spPr>
            <a:xfrm>
              <a:off x="6969809" y="5010916"/>
              <a:ext cx="879676" cy="134543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CA98FC-8A96-4843-BA3D-B7C365CAC586}"/>
              </a:ext>
            </a:extLst>
          </p:cNvPr>
          <p:cNvGrpSpPr/>
          <p:nvPr/>
        </p:nvGrpSpPr>
        <p:grpSpPr>
          <a:xfrm>
            <a:off x="8581393" y="2601619"/>
            <a:ext cx="1206661" cy="1274863"/>
            <a:chOff x="9409855" y="2716337"/>
            <a:chExt cx="1608881" cy="169981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A9694CC-F8D4-E549-B4C9-7EC9396C014D}"/>
                </a:ext>
              </a:extLst>
            </p:cNvPr>
            <p:cNvSpPr/>
            <p:nvPr/>
          </p:nvSpPr>
          <p:spPr>
            <a:xfrm>
              <a:off x="9409855" y="2716337"/>
              <a:ext cx="1608881" cy="169981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D4044A4-4F34-5240-8267-042A205F7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8338" t="12176" r="43152" b="17531"/>
            <a:stretch/>
          </p:blipFill>
          <p:spPr>
            <a:xfrm>
              <a:off x="9884782" y="2907827"/>
              <a:ext cx="694481" cy="1374805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630971E-63D9-7A40-9BEE-ED67B662EA5A}"/>
              </a:ext>
            </a:extLst>
          </p:cNvPr>
          <p:cNvGrpSpPr/>
          <p:nvPr/>
        </p:nvGrpSpPr>
        <p:grpSpPr>
          <a:xfrm>
            <a:off x="6311872" y="2610298"/>
            <a:ext cx="1206661" cy="1274863"/>
            <a:chOff x="4803494" y="2582815"/>
            <a:chExt cx="1608881" cy="169981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515F836-BCDE-544E-BCC4-672BD9362926}"/>
                </a:ext>
              </a:extLst>
            </p:cNvPr>
            <p:cNvSpPr/>
            <p:nvPr/>
          </p:nvSpPr>
          <p:spPr>
            <a:xfrm>
              <a:off x="4803494" y="2582815"/>
              <a:ext cx="1608881" cy="169981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7C626D3-464B-2241-89DA-52DB76A60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3345" t="32638" r="39474" b="33880"/>
            <a:stretch/>
          </p:blipFill>
          <p:spPr>
            <a:xfrm>
              <a:off x="5065962" y="3162441"/>
              <a:ext cx="1083943" cy="646331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4A637D8-4453-894A-8B8F-EF69300E7021}"/>
              </a:ext>
            </a:extLst>
          </p:cNvPr>
          <p:cNvSpPr txBox="1"/>
          <p:nvPr/>
        </p:nvSpPr>
        <p:spPr>
          <a:xfrm>
            <a:off x="2639836" y="5506514"/>
            <a:ext cx="184826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Ganel</a:t>
            </a:r>
            <a:r>
              <a:rPr lang="en-US" sz="1350" dirty="0"/>
              <a:t> &amp; Goodale 2003</a:t>
            </a:r>
          </a:p>
          <a:p>
            <a:r>
              <a:rPr lang="en-US" sz="1350" dirty="0">
                <a:solidFill>
                  <a:schemeClr val="bg2">
                    <a:lumMod val="50000"/>
                  </a:schemeClr>
                </a:solidFill>
              </a:rPr>
              <a:t>Object wide or narrow?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4A7E015-F2D7-2A46-996D-2ADF697BBB5D}"/>
              </a:ext>
            </a:extLst>
          </p:cNvPr>
          <p:cNvGrpSpPr/>
          <p:nvPr/>
        </p:nvGrpSpPr>
        <p:grpSpPr>
          <a:xfrm>
            <a:off x="2603714" y="4206466"/>
            <a:ext cx="2137283" cy="1343569"/>
            <a:chOff x="1216939" y="2758698"/>
            <a:chExt cx="3115335" cy="206937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D13F7C3-3F22-0142-9DAB-664565C90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16939" y="2758698"/>
              <a:ext cx="2857070" cy="206937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F7B5C12-1169-354E-ABCB-230DAAF34CDB}"/>
                </a:ext>
              </a:extLst>
            </p:cNvPr>
            <p:cNvSpPr txBox="1"/>
            <p:nvPr/>
          </p:nvSpPr>
          <p:spPr>
            <a:xfrm>
              <a:off x="3562653" y="3485607"/>
              <a:ext cx="769621" cy="355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Wide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1F31B2F-DD90-FD4A-A9D3-9046F2C9BF3E}"/>
                </a:ext>
              </a:extLst>
            </p:cNvPr>
            <p:cNvSpPr txBox="1"/>
            <p:nvPr/>
          </p:nvSpPr>
          <p:spPr>
            <a:xfrm>
              <a:off x="2851775" y="3485607"/>
              <a:ext cx="910696" cy="355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Narrow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8BD2AD3-F9BE-4143-83EA-44BFF0332E51}"/>
              </a:ext>
            </a:extLst>
          </p:cNvPr>
          <p:cNvCxnSpPr>
            <a:cxnSpLocks/>
          </p:cNvCxnSpPr>
          <p:nvPr/>
        </p:nvCxnSpPr>
        <p:spPr>
          <a:xfrm flipH="1">
            <a:off x="7321681" y="3347607"/>
            <a:ext cx="383426" cy="0"/>
          </a:xfrm>
          <a:prstGeom prst="line">
            <a:avLst/>
          </a:prstGeom>
          <a:ln w="28575">
            <a:solidFill>
              <a:srgbClr val="B09E6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EC6DF6F-2377-AC4E-8CA5-DB3716BB8FAF}"/>
              </a:ext>
            </a:extLst>
          </p:cNvPr>
          <p:cNvCxnSpPr>
            <a:cxnSpLocks/>
          </p:cNvCxnSpPr>
          <p:nvPr/>
        </p:nvCxnSpPr>
        <p:spPr>
          <a:xfrm flipH="1">
            <a:off x="6146470" y="3375197"/>
            <a:ext cx="362252" cy="0"/>
          </a:xfrm>
          <a:prstGeom prst="line">
            <a:avLst/>
          </a:prstGeom>
          <a:ln w="28575">
            <a:solidFill>
              <a:srgbClr val="B09E6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FC44E2A-DBEA-A644-8426-193C2420D577}"/>
              </a:ext>
            </a:extLst>
          </p:cNvPr>
          <p:cNvSpPr txBox="1"/>
          <p:nvPr/>
        </p:nvSpPr>
        <p:spPr>
          <a:xfrm>
            <a:off x="5600243" y="3236697"/>
            <a:ext cx="66709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Target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9A0CF0B-16F0-A44D-AE79-205C02497600}"/>
              </a:ext>
            </a:extLst>
          </p:cNvPr>
          <p:cNvSpPr txBox="1"/>
          <p:nvPr/>
        </p:nvSpPr>
        <p:spPr>
          <a:xfrm>
            <a:off x="7654638" y="3220828"/>
            <a:ext cx="8822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Distractor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33696AF-96F1-D34F-9014-5FEDA7B90633}"/>
              </a:ext>
            </a:extLst>
          </p:cNvPr>
          <p:cNvSpPr/>
          <p:nvPr/>
        </p:nvSpPr>
        <p:spPr>
          <a:xfrm>
            <a:off x="9136593" y="4586575"/>
            <a:ext cx="586158" cy="3612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42BB669-407F-A04B-BF9D-2F37E4081655}"/>
              </a:ext>
            </a:extLst>
          </p:cNvPr>
          <p:cNvGrpSpPr/>
          <p:nvPr/>
        </p:nvGrpSpPr>
        <p:grpSpPr>
          <a:xfrm>
            <a:off x="2119955" y="2474588"/>
            <a:ext cx="2694850" cy="1731414"/>
            <a:chOff x="262957" y="1810617"/>
            <a:chExt cx="4765034" cy="30708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7CC2310-9CE9-E54C-815D-84DC6671F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62957" y="1810617"/>
              <a:ext cx="4765034" cy="30708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D7572B6-ABDE-F64F-A96F-41DB3AD04D86}"/>
                </a:ext>
              </a:extLst>
            </p:cNvPr>
            <p:cNvSpPr txBox="1"/>
            <p:nvPr/>
          </p:nvSpPr>
          <p:spPr>
            <a:xfrm>
              <a:off x="2523136" y="4387340"/>
              <a:ext cx="1215036" cy="4503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Andale Mono" panose="020B0509000000000004" pitchFamily="49" charset="0"/>
                </a:rPr>
                <a:t>LENGTH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B4AB0A6-B429-7542-8B2D-09DB1DB048C2}"/>
                </a:ext>
              </a:extLst>
            </p:cNvPr>
            <p:cNvSpPr txBox="1"/>
            <p:nvPr/>
          </p:nvSpPr>
          <p:spPr>
            <a:xfrm rot="16200000">
              <a:off x="-54952" y="2728460"/>
              <a:ext cx="1085008" cy="4489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Andale Mono" panose="020B0509000000000004" pitchFamily="49" charset="0"/>
                </a:rPr>
                <a:t>WIDTH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1144AC5-2B43-C64F-BA82-8C13C44FFD78}"/>
              </a:ext>
            </a:extLst>
          </p:cNvPr>
          <p:cNvSpPr txBox="1"/>
          <p:nvPr/>
        </p:nvSpPr>
        <p:spPr>
          <a:xfrm>
            <a:off x="6911838" y="1769356"/>
            <a:ext cx="2292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Amodal</a:t>
            </a:r>
            <a:r>
              <a:rPr lang="en-US" sz="2400" b="1" dirty="0"/>
              <a:t> Stimuli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9BD95B-4603-F940-ACF4-FBBF935BC477}"/>
              </a:ext>
            </a:extLst>
          </p:cNvPr>
          <p:cNvSpPr txBox="1"/>
          <p:nvPr/>
        </p:nvSpPr>
        <p:spPr>
          <a:xfrm>
            <a:off x="2525071" y="1825569"/>
            <a:ext cx="23545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Modal Stimuli</a:t>
            </a:r>
          </a:p>
          <a:p>
            <a:endParaRPr lang="en-US" sz="2100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DAA8CED-DA2C-644F-B541-8184A18C5DA5}"/>
              </a:ext>
            </a:extLst>
          </p:cNvPr>
          <p:cNvCxnSpPr/>
          <p:nvPr/>
        </p:nvCxnSpPr>
        <p:spPr>
          <a:xfrm>
            <a:off x="5447675" y="1689205"/>
            <a:ext cx="0" cy="3935309"/>
          </a:xfrm>
          <a:prstGeom prst="line">
            <a:avLst/>
          </a:prstGeom>
          <a:ln w="9525" cap="flat" cmpd="sng" algn="ctr">
            <a:solidFill>
              <a:srgbClr val="B09E6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DBAB54D-742B-1640-82F4-E623196AE6CB}"/>
              </a:ext>
            </a:extLst>
          </p:cNvPr>
          <p:cNvSpPr txBox="1"/>
          <p:nvPr/>
        </p:nvSpPr>
        <p:spPr>
          <a:xfrm>
            <a:off x="9788053" y="4702203"/>
            <a:ext cx="8822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B09E62"/>
                </a:solidFill>
              </a:rPr>
              <a:t>Congruent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9058F71-F18D-F242-81F8-B9180B78EF7C}"/>
              </a:ext>
            </a:extLst>
          </p:cNvPr>
          <p:cNvSpPr txBox="1"/>
          <p:nvPr/>
        </p:nvSpPr>
        <p:spPr>
          <a:xfrm>
            <a:off x="9785778" y="3201797"/>
            <a:ext cx="10530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B09E62"/>
                </a:solidFill>
              </a:rPr>
              <a:t>Incongruent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4204042-CC16-5C4B-9672-AB942A499F25}"/>
              </a:ext>
            </a:extLst>
          </p:cNvPr>
          <p:cNvCxnSpPr>
            <a:cxnSpLocks/>
          </p:cNvCxnSpPr>
          <p:nvPr/>
        </p:nvCxnSpPr>
        <p:spPr>
          <a:xfrm flipH="1">
            <a:off x="8153435" y="3045016"/>
            <a:ext cx="784153" cy="205538"/>
          </a:xfrm>
          <a:prstGeom prst="line">
            <a:avLst/>
          </a:prstGeom>
          <a:ln w="28575">
            <a:solidFill>
              <a:srgbClr val="B09E6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2" name="Video 41">
            <a:hlinkClick r:id="" action="ppaction://media"/>
            <a:extLst>
              <a:ext uri="{FF2B5EF4-FFF2-40B4-BE49-F238E27FC236}">
                <a16:creationId xmlns:a16="http://schemas.microsoft.com/office/drawing/2014/main" id="{72AE5BBC-7201-4684-92EC-D2023A96659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5418000"/>
            <a:ext cx="1919999" cy="144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2272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164"/>
    </mc:Choice>
    <mc:Fallback>
      <p:transition spd="slow" advTm="68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  <p:bldP spid="21" grpId="0"/>
      <p:bldP spid="28" grpId="0"/>
      <p:bldP spid="29" grpId="0"/>
      <p:bldP spid="30" grpId="0" animBg="1"/>
      <p:bldP spid="37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F2A60E-D15E-C04D-B3F8-1B12E059D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TeaP@Home 2021: Garner Effects with Amodal Stimuli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45A958-3B5E-F84B-8C12-F6EEF407B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C4FC1-7C0A-6043-84EF-957B0907C4B7}" type="slidenum">
              <a:rPr lang="en-US" smtClean="0"/>
              <a:t>9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360BCE1-128A-144C-AB9B-9328FD1AD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110" y="1345792"/>
            <a:ext cx="7886700" cy="994172"/>
          </a:xfrm>
        </p:spPr>
        <p:txBody>
          <a:bodyPr/>
          <a:lstStyle/>
          <a:p>
            <a:pPr algn="ctr"/>
            <a:r>
              <a:rPr lang="en-US" dirty="0"/>
              <a:t>Results: Comparison of Reaction Times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D183FB0-A7C6-7D46-8E50-B53CA740B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1689" y="3526912"/>
            <a:ext cx="4443721" cy="164249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RT in filtering &gt; RT in baseline, also for </a:t>
            </a:r>
            <a:r>
              <a:rPr lang="en-US" b="1" dirty="0" err="1"/>
              <a:t>amodal</a:t>
            </a:r>
            <a:r>
              <a:rPr lang="en-US" dirty="0"/>
              <a:t> stimuli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E38530-69A9-274A-A57A-4BFB07AF5AAF}"/>
              </a:ext>
            </a:extLst>
          </p:cNvPr>
          <p:cNvGrpSpPr/>
          <p:nvPr/>
        </p:nvGrpSpPr>
        <p:grpSpPr>
          <a:xfrm>
            <a:off x="2838450" y="2361216"/>
            <a:ext cx="3181350" cy="3542981"/>
            <a:chOff x="1752600" y="1741453"/>
            <a:chExt cx="4241800" cy="472397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B0BC6C4-A8CD-8243-A1D8-B4D56AD3D0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227" t="7963" r="48422" b="15926"/>
            <a:stretch/>
          </p:blipFill>
          <p:spPr>
            <a:xfrm>
              <a:off x="1752600" y="1741453"/>
              <a:ext cx="4241800" cy="472397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DF8E5B7-D801-214F-8544-84DB0382C5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7993" t="12673" r="60253" b="72976"/>
            <a:stretch/>
          </p:blipFill>
          <p:spPr>
            <a:xfrm>
              <a:off x="2744284" y="1823842"/>
              <a:ext cx="2364583" cy="110354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2A9373E-945E-0148-9D6D-8E749BC0353A}"/>
              </a:ext>
            </a:extLst>
          </p:cNvPr>
          <p:cNvGrpSpPr/>
          <p:nvPr/>
        </p:nvGrpSpPr>
        <p:grpSpPr>
          <a:xfrm>
            <a:off x="3722138" y="3281761"/>
            <a:ext cx="1668447" cy="1190586"/>
            <a:chOff x="2930849" y="2918047"/>
            <a:chExt cx="2224595" cy="158744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44A33E5-7FB6-4947-90B8-440FBF1168D2}"/>
                </a:ext>
              </a:extLst>
            </p:cNvPr>
            <p:cNvCxnSpPr/>
            <p:nvPr/>
          </p:nvCxnSpPr>
          <p:spPr>
            <a:xfrm>
              <a:off x="2967562" y="4379167"/>
              <a:ext cx="507587" cy="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A17B91-EAB6-4249-AAB1-9E85DD9C6257}"/>
                </a:ext>
              </a:extLst>
            </p:cNvPr>
            <p:cNvSpPr/>
            <p:nvPr/>
          </p:nvSpPr>
          <p:spPr>
            <a:xfrm>
              <a:off x="3053362" y="4166940"/>
              <a:ext cx="335991" cy="338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dirty="0"/>
                <a:t>*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4BC1AB7-6DDB-394A-8EE6-2F393CB9D663}"/>
                </a:ext>
              </a:extLst>
            </p:cNvPr>
            <p:cNvSpPr/>
            <p:nvPr/>
          </p:nvSpPr>
          <p:spPr>
            <a:xfrm>
              <a:off x="4541600" y="2918047"/>
              <a:ext cx="613844" cy="338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dirty="0"/>
                <a:t>n=24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B1F1A65-4E21-B849-8CFC-38F14E315DEE}"/>
                </a:ext>
              </a:extLst>
            </p:cNvPr>
            <p:cNvCxnSpPr/>
            <p:nvPr/>
          </p:nvCxnSpPr>
          <p:spPr>
            <a:xfrm>
              <a:off x="4601281" y="3319202"/>
              <a:ext cx="507587" cy="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776B716-89C8-CF42-A6B7-6CA1863F44DF}"/>
                </a:ext>
              </a:extLst>
            </p:cNvPr>
            <p:cNvSpPr/>
            <p:nvPr/>
          </p:nvSpPr>
          <p:spPr>
            <a:xfrm>
              <a:off x="4682120" y="3096808"/>
              <a:ext cx="335991" cy="338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dirty="0"/>
                <a:t>*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E1A24A0-D66D-E44E-BCF1-9B385C22A3EC}"/>
                </a:ext>
              </a:extLst>
            </p:cNvPr>
            <p:cNvSpPr/>
            <p:nvPr/>
          </p:nvSpPr>
          <p:spPr>
            <a:xfrm>
              <a:off x="2930849" y="3957674"/>
              <a:ext cx="613844" cy="338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dirty="0"/>
                <a:t>n=12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DA1FB44-E9F6-0D49-9877-81283CB62505}"/>
              </a:ext>
            </a:extLst>
          </p:cNvPr>
          <p:cNvSpPr/>
          <p:nvPr/>
        </p:nvSpPr>
        <p:spPr>
          <a:xfrm>
            <a:off x="3638260" y="2337189"/>
            <a:ext cx="188561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Error-bars represent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SEM</a:t>
            </a:r>
            <a:r>
              <a:rPr lang="en-US" sz="1050" baseline="-25000" dirty="0" err="1">
                <a:solidFill>
                  <a:schemeClr val="bg1">
                    <a:lumMod val="50000"/>
                  </a:schemeClr>
                </a:solidFill>
              </a:rPr>
              <a:t>betw</a:t>
            </a:r>
            <a:endParaRPr lang="en-US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F9E595-85FD-564A-8720-C7E60CC2DF4A}"/>
              </a:ext>
            </a:extLst>
          </p:cNvPr>
          <p:cNvSpPr txBox="1"/>
          <p:nvPr/>
        </p:nvSpPr>
        <p:spPr>
          <a:xfrm>
            <a:off x="3331655" y="3831766"/>
            <a:ext cx="16433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</a:rPr>
              <a:t>Ganel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 &amp; Goodale 2003)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A0B20B-F339-C646-AEBB-EA7229756671}"/>
              </a:ext>
            </a:extLst>
          </p:cNvPr>
          <p:cNvSpPr txBox="1"/>
          <p:nvPr/>
        </p:nvSpPr>
        <p:spPr>
          <a:xfrm>
            <a:off x="4516557" y="3144583"/>
            <a:ext cx="14558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(Online experiment)</a:t>
            </a:r>
          </a:p>
        </p:txBody>
      </p:sp>
      <p:pic>
        <p:nvPicPr>
          <p:cNvPr id="22" name="Video 21">
            <a:hlinkClick r:id="" action="ppaction://media"/>
            <a:extLst>
              <a:ext uri="{FF2B5EF4-FFF2-40B4-BE49-F238E27FC236}">
                <a16:creationId xmlns:a16="http://schemas.microsoft.com/office/drawing/2014/main" id="{2B5808C8-B42B-4C96-949E-AC39C1AFA5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5418000"/>
            <a:ext cx="1919999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00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58"/>
    </mc:Choice>
    <mc:Fallback>
      <p:transition spd="slow" advTm="13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0.6|8.4|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9.4|3.4|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5|37|1.2|19.6|6.5|28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.4|14.7|3.6|4.5|1.5|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8|10.8|9.9|1.2|3.5|18|13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"/>
</p:tagLst>
</file>

<file path=ppt/theme/theme1.xml><?xml version="1.0" encoding="utf-8"?>
<a:theme xmlns:a="http://schemas.openxmlformats.org/drawingml/2006/main" name="Tuebing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ebingen" id="{B6C7DE41-4C1C-0A49-B142-21984AB47C2C}" vid="{C981EF4A-E565-EF4D-9758-C7BCBC0AEAC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4706</TotalTime>
  <Words>1457</Words>
  <Application>Microsoft Office PowerPoint</Application>
  <PresentationFormat>Widescreen</PresentationFormat>
  <Paragraphs>214</Paragraphs>
  <Slides>13</Slides>
  <Notes>12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Andale Mono</vt:lpstr>
      <vt:lpstr>Arial</vt:lpstr>
      <vt:lpstr>Calibri</vt:lpstr>
      <vt:lpstr>Calibri Light</vt:lpstr>
      <vt:lpstr>Wingdings</vt:lpstr>
      <vt:lpstr>Tuebingen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Results: Comparison of Reaction Times</vt:lpstr>
      <vt:lpstr>Results: Comparison of RT Differences</vt:lpstr>
      <vt:lpstr>Results: Comparison of RT Differences</vt:lpstr>
      <vt:lpstr>Discussion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A2: Modal &amp; Amodal Representations in Action  Garner Interference in Amodal Stimuli</dc:title>
  <dc:creator>Kriti Bhatia</dc:creator>
  <cp:lastModifiedBy>Kriti Bhatia</cp:lastModifiedBy>
  <cp:revision>245</cp:revision>
  <dcterms:created xsi:type="dcterms:W3CDTF">2021-01-12T08:33:25Z</dcterms:created>
  <dcterms:modified xsi:type="dcterms:W3CDTF">2021-01-29T10:47:15Z</dcterms:modified>
</cp:coreProperties>
</file>