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90" r:id="rId2"/>
    <p:sldId id="258" r:id="rId3"/>
    <p:sldId id="321" r:id="rId4"/>
    <p:sldId id="302" r:id="rId5"/>
    <p:sldId id="276" r:id="rId6"/>
    <p:sldId id="275" r:id="rId7"/>
    <p:sldId id="274" r:id="rId8"/>
    <p:sldId id="355" r:id="rId9"/>
    <p:sldId id="322" r:id="rId10"/>
    <p:sldId id="317" r:id="rId11"/>
    <p:sldId id="343" r:id="rId12"/>
    <p:sldId id="323" r:id="rId13"/>
    <p:sldId id="351" r:id="rId14"/>
    <p:sldId id="346" r:id="rId15"/>
    <p:sldId id="344" r:id="rId16"/>
    <p:sldId id="350" r:id="rId17"/>
    <p:sldId id="352" r:id="rId18"/>
    <p:sldId id="3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9B5F"/>
    <a:srgbClr val="487A91"/>
    <a:srgbClr val="38818A"/>
    <a:srgbClr val="A51E37"/>
    <a:srgbClr val="FFD966"/>
    <a:srgbClr val="FFE699"/>
    <a:srgbClr val="C6828F"/>
    <a:srgbClr val="C00000"/>
    <a:srgbClr val="74B3AF"/>
    <a:srgbClr val="B6B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2" autoAdjust="0"/>
    <p:restoredTop sz="90634" autoAdjust="0"/>
  </p:normalViewPr>
  <p:slideViewPr>
    <p:cSldViewPr snapToGrid="0">
      <p:cViewPr varScale="1">
        <p:scale>
          <a:sx n="110" d="100"/>
          <a:sy n="110" d="100"/>
        </p:scale>
        <p:origin x="61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ti Bhatia" userId="fa245aa6-7da2-4076-8b9b-eeef1ddbd551" providerId="ADAL" clId="{ED40DCBA-5BF8-4E3F-9454-7F456B9C9EFE}"/>
    <pc:docChg chg="custSel modSld">
      <pc:chgData name="Kriti Bhatia" userId="fa245aa6-7da2-4076-8b9b-eeef1ddbd551" providerId="ADAL" clId="{ED40DCBA-5BF8-4E3F-9454-7F456B9C9EFE}" dt="2022-03-21T15:37:18.489" v="78"/>
      <pc:docMkLst>
        <pc:docMk/>
      </pc:docMkLst>
      <pc:sldChg chg="addSp delSp modSp modAnim">
        <pc:chgData name="Kriti Bhatia" userId="fa245aa6-7da2-4076-8b9b-eeef1ddbd551" providerId="ADAL" clId="{ED40DCBA-5BF8-4E3F-9454-7F456B9C9EFE}" dt="2022-03-21T15:37:18.489" v="78"/>
        <pc:sldMkLst>
          <pc:docMk/>
          <pc:sldMk cId="2199825820" sldId="321"/>
        </pc:sldMkLst>
        <pc:spChg chg="del">
          <ac:chgData name="Kriti Bhatia" userId="fa245aa6-7da2-4076-8b9b-eeef1ddbd551" providerId="ADAL" clId="{ED40DCBA-5BF8-4E3F-9454-7F456B9C9EFE}" dt="2022-03-21T15:36:51.603" v="61"/>
          <ac:spMkLst>
            <pc:docMk/>
            <pc:sldMk cId="2199825820" sldId="321"/>
            <ac:spMk id="41" creationId="{FA302A25-9AFB-4FDB-8BDD-FC9229083265}"/>
          </ac:spMkLst>
        </pc:spChg>
        <pc:spChg chg="add del">
          <ac:chgData name="Kriti Bhatia" userId="fa245aa6-7da2-4076-8b9b-eeef1ddbd551" providerId="ADAL" clId="{ED40DCBA-5BF8-4E3F-9454-7F456B9C9EFE}" dt="2022-03-21T15:37:10.727" v="72"/>
          <ac:spMkLst>
            <pc:docMk/>
            <pc:sldMk cId="2199825820" sldId="321"/>
            <ac:spMk id="42" creationId="{E9573398-B14E-41CD-8584-6D9AE56E870C}"/>
          </ac:spMkLst>
        </pc:spChg>
        <pc:spChg chg="add">
          <ac:chgData name="Kriti Bhatia" userId="fa245aa6-7da2-4076-8b9b-eeef1ddbd551" providerId="ADAL" clId="{ED40DCBA-5BF8-4E3F-9454-7F456B9C9EFE}" dt="2022-03-21T15:37:18.489" v="78"/>
          <ac:spMkLst>
            <pc:docMk/>
            <pc:sldMk cId="2199825820" sldId="321"/>
            <ac:spMk id="43" creationId="{47FE6C10-FFC7-4D4A-8783-C389E29F9838}"/>
          </ac:spMkLst>
        </pc:spChg>
        <pc:spChg chg="mod">
          <ac:chgData name="Kriti Bhatia" userId="fa245aa6-7da2-4076-8b9b-eeef1ddbd551" providerId="ADAL" clId="{ED40DCBA-5BF8-4E3F-9454-7F456B9C9EFE}" dt="2022-03-21T15:37:13.059" v="77" actId="20577"/>
          <ac:spMkLst>
            <pc:docMk/>
            <pc:sldMk cId="2199825820" sldId="321"/>
            <ac:spMk id="76" creationId="{203B89A0-A820-40D5-A107-9CBAE1436DDC}"/>
          </ac:spMkLst>
        </pc:spChg>
      </pc:sldChg>
      <pc:sldChg chg="modSp">
        <pc:chgData name="Kriti Bhatia" userId="fa245aa6-7da2-4076-8b9b-eeef1ddbd551" providerId="ADAL" clId="{ED40DCBA-5BF8-4E3F-9454-7F456B9C9EFE}" dt="2022-03-21T14:58:39.612" v="60" actId="20577"/>
        <pc:sldMkLst>
          <pc:docMk/>
          <pc:sldMk cId="1065319229" sldId="351"/>
        </pc:sldMkLst>
        <pc:spChg chg="mod">
          <ac:chgData name="Kriti Bhatia" userId="fa245aa6-7da2-4076-8b9b-eeef1ddbd551" providerId="ADAL" clId="{ED40DCBA-5BF8-4E3F-9454-7F456B9C9EFE}" dt="2022-03-21T14:58:39.612" v="60" actId="20577"/>
          <ac:spMkLst>
            <pc:docMk/>
            <pc:sldMk cId="1065319229" sldId="351"/>
            <ac:spMk id="13" creationId="{5B9435AC-ADBA-42AB-8D3D-A84B17FF9BDB}"/>
          </ac:spMkLst>
        </pc:spChg>
      </pc:sldChg>
    </pc:docChg>
  </pc:docChgLst>
  <pc:docChgLst>
    <pc:chgData name="Kriti Bhatia" userId="fa245aa6-7da2-4076-8b9b-eeef1ddbd551" providerId="ADAL" clId="{DEB479F7-D7D7-4F88-A6E9-1CA6EF940C28}"/>
    <pc:docChg chg="custSel delSld modSld sldOrd">
      <pc:chgData name="Kriti Bhatia" userId="fa245aa6-7da2-4076-8b9b-eeef1ddbd551" providerId="ADAL" clId="{DEB479F7-D7D7-4F88-A6E9-1CA6EF940C28}" dt="2022-03-15T17:52:25.224" v="288" actId="113"/>
      <pc:docMkLst>
        <pc:docMk/>
      </pc:docMkLst>
      <pc:sldChg chg="addSp modSp modAnim">
        <pc:chgData name="Kriti Bhatia" userId="fa245aa6-7da2-4076-8b9b-eeef1ddbd551" providerId="ADAL" clId="{DEB479F7-D7D7-4F88-A6E9-1CA6EF940C28}" dt="2022-03-15T17:26:19.916" v="197" actId="1076"/>
        <pc:sldMkLst>
          <pc:docMk/>
          <pc:sldMk cId="1741551313" sldId="275"/>
        </pc:sldMkLst>
        <pc:spChg chg="add mod">
          <ac:chgData name="Kriti Bhatia" userId="fa245aa6-7da2-4076-8b9b-eeef1ddbd551" providerId="ADAL" clId="{DEB479F7-D7D7-4F88-A6E9-1CA6EF940C28}" dt="2022-03-15T17:26:19.916" v="197" actId="1076"/>
          <ac:spMkLst>
            <pc:docMk/>
            <pc:sldMk cId="1741551313" sldId="275"/>
            <ac:spMk id="3" creationId="{38E192BA-E74A-4D64-BE3D-2E847BB9740F}"/>
          </ac:spMkLst>
        </pc:spChg>
        <pc:spChg chg="mod">
          <ac:chgData name="Kriti Bhatia" userId="fa245aa6-7da2-4076-8b9b-eeef1ddbd551" providerId="ADAL" clId="{DEB479F7-D7D7-4F88-A6E9-1CA6EF940C28}" dt="2022-03-15T17:01:08.728" v="139" actId="1076"/>
          <ac:spMkLst>
            <pc:docMk/>
            <pc:sldMk cId="1741551313" sldId="275"/>
            <ac:spMk id="21" creationId="{73666B6E-EE2D-4C0D-9E31-BF90C3C1ADE0}"/>
          </ac:spMkLst>
        </pc:spChg>
        <pc:spChg chg="mod">
          <ac:chgData name="Kriti Bhatia" userId="fa245aa6-7da2-4076-8b9b-eeef1ddbd551" providerId="ADAL" clId="{DEB479F7-D7D7-4F88-A6E9-1CA6EF940C28}" dt="2022-03-15T17:00:42.378" v="115" actId="14100"/>
          <ac:spMkLst>
            <pc:docMk/>
            <pc:sldMk cId="1741551313" sldId="275"/>
            <ac:spMk id="22" creationId="{923628A5-CB6B-4485-B6B4-9F643F519949}"/>
          </ac:spMkLst>
        </pc:spChg>
        <pc:spChg chg="mod">
          <ac:chgData name="Kriti Bhatia" userId="fa245aa6-7da2-4076-8b9b-eeef1ddbd551" providerId="ADAL" clId="{DEB479F7-D7D7-4F88-A6E9-1CA6EF940C28}" dt="2022-03-15T17:01:03.200" v="138" actId="14100"/>
          <ac:spMkLst>
            <pc:docMk/>
            <pc:sldMk cId="1741551313" sldId="275"/>
            <ac:spMk id="23" creationId="{055EACA7-F632-4A0F-B62B-CB970EA51B05}"/>
          </ac:spMkLst>
        </pc:spChg>
      </pc:sldChg>
      <pc:sldChg chg="addSp delSp modSp modAnim">
        <pc:chgData name="Kriti Bhatia" userId="fa245aa6-7da2-4076-8b9b-eeef1ddbd551" providerId="ADAL" clId="{DEB479F7-D7D7-4F88-A6E9-1CA6EF940C28}" dt="2022-03-15T16:59:56.704" v="104"/>
        <pc:sldMkLst>
          <pc:docMk/>
          <pc:sldMk cId="2314952252" sldId="276"/>
        </pc:sldMkLst>
        <pc:spChg chg="mod">
          <ac:chgData name="Kriti Bhatia" userId="fa245aa6-7da2-4076-8b9b-eeef1ddbd551" providerId="ADAL" clId="{DEB479F7-D7D7-4F88-A6E9-1CA6EF940C28}" dt="2022-03-15T16:58:59.352" v="97" actId="20577"/>
          <ac:spMkLst>
            <pc:docMk/>
            <pc:sldMk cId="2314952252" sldId="276"/>
            <ac:spMk id="4" creationId="{7C829132-A24A-384A-9326-96F5B6DA8649}"/>
          </ac:spMkLst>
        </pc:spChg>
        <pc:spChg chg="add mod">
          <ac:chgData name="Kriti Bhatia" userId="fa245aa6-7da2-4076-8b9b-eeef1ddbd551" providerId="ADAL" clId="{DEB479F7-D7D7-4F88-A6E9-1CA6EF940C28}" dt="2022-03-15T16:57:44.588" v="50" actId="1076"/>
          <ac:spMkLst>
            <pc:docMk/>
            <pc:sldMk cId="2314952252" sldId="276"/>
            <ac:spMk id="6" creationId="{16A536C1-204B-4961-A7AA-2C0B90C2E60A}"/>
          </ac:spMkLst>
        </pc:spChg>
        <pc:spChg chg="mod topLvl">
          <ac:chgData name="Kriti Bhatia" userId="fa245aa6-7da2-4076-8b9b-eeef1ddbd551" providerId="ADAL" clId="{DEB479F7-D7D7-4F88-A6E9-1CA6EF940C28}" dt="2022-03-15T16:59:23.245" v="98" actId="165"/>
          <ac:spMkLst>
            <pc:docMk/>
            <pc:sldMk cId="2314952252" sldId="276"/>
            <ac:spMk id="13" creationId="{52A40658-FA4B-4B52-A3BE-241681EC110C}"/>
          </ac:spMkLst>
        </pc:spChg>
        <pc:spChg chg="mod">
          <ac:chgData name="Kriti Bhatia" userId="fa245aa6-7da2-4076-8b9b-eeef1ddbd551" providerId="ADAL" clId="{DEB479F7-D7D7-4F88-A6E9-1CA6EF940C28}" dt="2022-03-15T16:57:30.100" v="45" actId="113"/>
          <ac:spMkLst>
            <pc:docMk/>
            <pc:sldMk cId="2314952252" sldId="276"/>
            <ac:spMk id="30" creationId="{41EAF0D4-DBA1-4676-A5E8-4914E633E3B5}"/>
          </ac:spMkLst>
        </pc:spChg>
        <pc:grpChg chg="del">
          <ac:chgData name="Kriti Bhatia" userId="fa245aa6-7da2-4076-8b9b-eeef1ddbd551" providerId="ADAL" clId="{DEB479F7-D7D7-4F88-A6E9-1CA6EF940C28}" dt="2022-03-15T16:59:23.245" v="98" actId="165"/>
          <ac:grpSpMkLst>
            <pc:docMk/>
            <pc:sldMk cId="2314952252" sldId="276"/>
            <ac:grpSpMk id="3" creationId="{04861332-F46D-4F85-AE62-7A5686786627}"/>
          </ac:grpSpMkLst>
        </pc:grpChg>
        <pc:grpChg chg="mod topLvl">
          <ac:chgData name="Kriti Bhatia" userId="fa245aa6-7da2-4076-8b9b-eeef1ddbd551" providerId="ADAL" clId="{DEB479F7-D7D7-4F88-A6E9-1CA6EF940C28}" dt="2022-03-15T16:59:23.245" v="98" actId="165"/>
          <ac:grpSpMkLst>
            <pc:docMk/>
            <pc:sldMk cId="2314952252" sldId="276"/>
            <ac:grpSpMk id="11" creationId="{8039DA8B-A817-4CCC-923B-4721397F9480}"/>
          </ac:grpSpMkLst>
        </pc:grpChg>
      </pc:sldChg>
      <pc:sldChg chg="modSp">
        <pc:chgData name="Kriti Bhatia" userId="fa245aa6-7da2-4076-8b9b-eeef1ddbd551" providerId="ADAL" clId="{DEB479F7-D7D7-4F88-A6E9-1CA6EF940C28}" dt="2022-03-15T16:55:46.816" v="31" actId="122"/>
        <pc:sldMkLst>
          <pc:docMk/>
          <pc:sldMk cId="3099515895" sldId="302"/>
        </pc:sldMkLst>
        <pc:spChg chg="mod">
          <ac:chgData name="Kriti Bhatia" userId="fa245aa6-7da2-4076-8b9b-eeef1ddbd551" providerId="ADAL" clId="{DEB479F7-D7D7-4F88-A6E9-1CA6EF940C28}" dt="2022-03-15T16:55:46.816" v="31" actId="122"/>
          <ac:spMkLst>
            <pc:docMk/>
            <pc:sldMk cId="3099515895" sldId="302"/>
            <ac:spMk id="2" creationId="{0FD36C44-BE1F-4311-AD62-840307E7C445}"/>
          </ac:spMkLst>
        </pc:spChg>
      </pc:sldChg>
      <pc:sldChg chg="modSp">
        <pc:chgData name="Kriti Bhatia" userId="fa245aa6-7da2-4076-8b9b-eeef1ddbd551" providerId="ADAL" clId="{DEB479F7-D7D7-4F88-A6E9-1CA6EF940C28}" dt="2022-03-15T17:52:25.224" v="288" actId="113"/>
        <pc:sldMkLst>
          <pc:docMk/>
          <pc:sldMk cId="3220186186" sldId="317"/>
        </pc:sldMkLst>
        <pc:spChg chg="mod">
          <ac:chgData name="Kriti Bhatia" userId="fa245aa6-7da2-4076-8b9b-eeef1ddbd551" providerId="ADAL" clId="{DEB479F7-D7D7-4F88-A6E9-1CA6EF940C28}" dt="2022-03-15T17:52:25.224" v="288" actId="113"/>
          <ac:spMkLst>
            <pc:docMk/>
            <pc:sldMk cId="3220186186" sldId="317"/>
            <ac:spMk id="27" creationId="{CA840141-7B64-44E1-9F13-C88D8111A5B4}"/>
          </ac:spMkLst>
        </pc:spChg>
        <pc:spChg chg="mod">
          <ac:chgData name="Kriti Bhatia" userId="fa245aa6-7da2-4076-8b9b-eeef1ddbd551" providerId="ADAL" clId="{DEB479F7-D7D7-4F88-A6E9-1CA6EF940C28}" dt="2022-03-15T17:52:25.224" v="288" actId="113"/>
          <ac:spMkLst>
            <pc:docMk/>
            <pc:sldMk cId="3220186186" sldId="317"/>
            <ac:spMk id="28" creationId="{7B647A44-BE15-4F68-A9F4-8228AE377884}"/>
          </ac:spMkLst>
        </pc:spChg>
        <pc:spChg chg="mod">
          <ac:chgData name="Kriti Bhatia" userId="fa245aa6-7da2-4076-8b9b-eeef1ddbd551" providerId="ADAL" clId="{DEB479F7-D7D7-4F88-A6E9-1CA6EF940C28}" dt="2022-03-15T17:27:06.554" v="209" actId="20577"/>
          <ac:spMkLst>
            <pc:docMk/>
            <pc:sldMk cId="3220186186" sldId="317"/>
            <ac:spMk id="54" creationId="{786FF3CE-6E5F-4635-933E-C5A3EA14C580}"/>
          </ac:spMkLst>
        </pc:spChg>
        <pc:grpChg chg="mod">
          <ac:chgData name="Kriti Bhatia" userId="fa245aa6-7da2-4076-8b9b-eeef1ddbd551" providerId="ADAL" clId="{DEB479F7-D7D7-4F88-A6E9-1CA6EF940C28}" dt="2022-03-15T17:52:25.224" v="288" actId="113"/>
          <ac:grpSpMkLst>
            <pc:docMk/>
            <pc:sldMk cId="3220186186" sldId="317"/>
            <ac:grpSpMk id="4" creationId="{2EBA6323-6DBF-4031-AECE-0BD2527E1905}"/>
          </ac:grpSpMkLst>
        </pc:grpChg>
      </pc:sldChg>
      <pc:sldChg chg="addSp modSp modAnim">
        <pc:chgData name="Kriti Bhatia" userId="fa245aa6-7da2-4076-8b9b-eeef1ddbd551" providerId="ADAL" clId="{DEB479F7-D7D7-4F88-A6E9-1CA6EF940C28}" dt="2022-03-15T16:50:45.470" v="2"/>
        <pc:sldMkLst>
          <pc:docMk/>
          <pc:sldMk cId="2199825820" sldId="321"/>
        </pc:sldMkLst>
        <pc:spChg chg="add mod">
          <ac:chgData name="Kriti Bhatia" userId="fa245aa6-7da2-4076-8b9b-eeef1ddbd551" providerId="ADAL" clId="{DEB479F7-D7D7-4F88-A6E9-1CA6EF940C28}" dt="2022-03-15T16:50:39.099" v="1" actId="1076"/>
          <ac:spMkLst>
            <pc:docMk/>
            <pc:sldMk cId="2199825820" sldId="321"/>
            <ac:spMk id="41" creationId="{FA302A25-9AFB-4FDB-8BDD-FC9229083265}"/>
          </ac:spMkLst>
        </pc:spChg>
      </pc:sldChg>
      <pc:sldChg chg="modSp modAnim">
        <pc:chgData name="Kriti Bhatia" userId="fa245aa6-7da2-4076-8b9b-eeef1ddbd551" providerId="ADAL" clId="{DEB479F7-D7D7-4F88-A6E9-1CA6EF940C28}" dt="2022-03-15T17:38:06.710" v="286"/>
        <pc:sldMkLst>
          <pc:docMk/>
          <pc:sldMk cId="4178209867" sldId="323"/>
        </pc:sldMkLst>
        <pc:picChg chg="mod">
          <ac:chgData name="Kriti Bhatia" userId="fa245aa6-7da2-4076-8b9b-eeef1ddbd551" providerId="ADAL" clId="{DEB479F7-D7D7-4F88-A6E9-1CA6EF940C28}" dt="2022-03-15T17:34:42.856" v="252" actId="1076"/>
          <ac:picMkLst>
            <pc:docMk/>
            <pc:sldMk cId="4178209867" sldId="323"/>
            <ac:picMk id="46" creationId="{2C3B8303-005B-40BE-B324-237463750EB7}"/>
          </ac:picMkLst>
        </pc:picChg>
      </pc:sldChg>
      <pc:sldChg chg="delSp modSp ord delAnim">
        <pc:chgData name="Kriti Bhatia" userId="fa245aa6-7da2-4076-8b9b-eeef1ddbd551" providerId="ADAL" clId="{DEB479F7-D7D7-4F88-A6E9-1CA6EF940C28}" dt="2022-03-15T17:33:26.033" v="248" actId="14100"/>
        <pc:sldMkLst>
          <pc:docMk/>
          <pc:sldMk cId="3983414136" sldId="343"/>
        </pc:sldMkLst>
        <pc:spChg chg="del">
          <ac:chgData name="Kriti Bhatia" userId="fa245aa6-7da2-4076-8b9b-eeef1ddbd551" providerId="ADAL" clId="{DEB479F7-D7D7-4F88-A6E9-1CA6EF940C28}" dt="2022-03-15T17:33:19.989" v="247" actId="478"/>
          <ac:spMkLst>
            <pc:docMk/>
            <pc:sldMk cId="3983414136" sldId="343"/>
            <ac:spMk id="8" creationId="{0EAB9271-07A0-483F-8024-F95B61310B3F}"/>
          </ac:spMkLst>
        </pc:spChg>
        <pc:spChg chg="mod">
          <ac:chgData name="Kriti Bhatia" userId="fa245aa6-7da2-4076-8b9b-eeef1ddbd551" providerId="ADAL" clId="{DEB479F7-D7D7-4F88-A6E9-1CA6EF940C28}" dt="2022-03-15T17:33:26.033" v="248" actId="14100"/>
          <ac:spMkLst>
            <pc:docMk/>
            <pc:sldMk cId="3983414136" sldId="343"/>
            <ac:spMk id="9" creationId="{97305833-06BC-4087-BE43-3C58E5626496}"/>
          </ac:spMkLst>
        </pc:spChg>
      </pc:sldChg>
      <pc:sldChg chg="addSp modSp ord modAnim">
        <pc:chgData name="Kriti Bhatia" userId="fa245aa6-7da2-4076-8b9b-eeef1ddbd551" providerId="ADAL" clId="{DEB479F7-D7D7-4F88-A6E9-1CA6EF940C28}" dt="2022-03-15T17:33:03.044" v="246"/>
        <pc:sldMkLst>
          <pc:docMk/>
          <pc:sldMk cId="2595176979" sldId="355"/>
        </pc:sldMkLst>
        <pc:spChg chg="add mod">
          <ac:chgData name="Kriti Bhatia" userId="fa245aa6-7da2-4076-8b9b-eeef1ddbd551" providerId="ADAL" clId="{DEB479F7-D7D7-4F88-A6E9-1CA6EF940C28}" dt="2022-03-15T17:29:39.192" v="226"/>
          <ac:spMkLst>
            <pc:docMk/>
            <pc:sldMk cId="2595176979" sldId="355"/>
            <ac:spMk id="3" creationId="{826CE681-B475-429A-84C7-638D546EF556}"/>
          </ac:spMkLst>
        </pc:spChg>
        <pc:spChg chg="add mod">
          <ac:chgData name="Kriti Bhatia" userId="fa245aa6-7da2-4076-8b9b-eeef1ddbd551" providerId="ADAL" clId="{DEB479F7-D7D7-4F88-A6E9-1CA6EF940C28}" dt="2022-03-15T17:29:16.875" v="222" actId="14100"/>
          <ac:spMkLst>
            <pc:docMk/>
            <pc:sldMk cId="2595176979" sldId="355"/>
            <ac:spMk id="10" creationId="{D78B702A-3275-4DE7-835B-564C449C8DCC}"/>
          </ac:spMkLst>
        </pc:spChg>
        <pc:spChg chg="add">
          <ac:chgData name="Kriti Bhatia" userId="fa245aa6-7da2-4076-8b9b-eeef1ddbd551" providerId="ADAL" clId="{DEB479F7-D7D7-4F88-A6E9-1CA6EF940C28}" dt="2022-03-15T17:32:39.161" v="241"/>
          <ac:spMkLst>
            <pc:docMk/>
            <pc:sldMk cId="2595176979" sldId="355"/>
            <ac:spMk id="11" creationId="{F46CD8E2-40BC-4010-AF3F-C1C8568BEA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39FD2-F157-4F32-AFFB-6000A9A3EA27}" type="datetimeFigureOut">
              <a:rPr lang="en-GB" smtClean="0"/>
              <a:t>21.3.22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737AE-B656-4F07-B876-98C57DA8C12E}" type="slidenum">
              <a:rPr lang="en-GB" smtClean="0"/>
              <a:t>‹#›</a:t>
            </a:fld>
            <a:endParaRPr lang="en-GB"/>
          </a:p>
        </p:txBody>
      </p:sp>
    </p:spTree>
    <p:extLst>
      <p:ext uri="{BB962C8B-B14F-4D97-AF65-F5344CB8AC3E}">
        <p14:creationId xmlns:p14="http://schemas.microsoft.com/office/powerpoint/2010/main" val="188743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Hello everyone, welcome to my presentation. I want to discuss the evidence so far for different representations in perception and action.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C9C436-EE37-4647-9BE9-676B133C44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31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Hesse &amp; Schenk concluded this on the basis of perception tasks with varying decision amplitude. In the classic task, participants kept their fingers on the decision buttons, and Garner interference was observed. In the long amplitude condition, they began with fingers at a start button, and then moved to decision buttons far away, here no Garner interference occurred. In the short condition, the decision buttons were closer to the start button and here the Garner interference reappeared. They only tested this with a perception task, and we wanted to test their idea in manual estimation.</a:t>
            </a:r>
          </a:p>
        </p:txBody>
      </p:sp>
      <p:sp>
        <p:nvSpPr>
          <p:cNvPr id="4" name="Slide Number Placeholder 3"/>
          <p:cNvSpPr>
            <a:spLocks noGrp="1"/>
          </p:cNvSpPr>
          <p:nvPr>
            <p:ph type="sldNum" sz="quarter" idx="5"/>
          </p:nvPr>
        </p:nvSpPr>
        <p:spPr/>
        <p:txBody>
          <a:bodyPr/>
          <a:lstStyle/>
          <a:p>
            <a:fld id="{46B737AE-B656-4F07-B876-98C57DA8C12E}" type="slidenum">
              <a:rPr lang="en-GB" smtClean="0"/>
              <a:t>10</a:t>
            </a:fld>
            <a:endParaRPr lang="en-GB"/>
          </a:p>
        </p:txBody>
      </p:sp>
    </p:spTree>
    <p:extLst>
      <p:ext uri="{BB962C8B-B14F-4D97-AF65-F5344CB8AC3E}">
        <p14:creationId xmlns:p14="http://schemas.microsoft.com/office/powerpoint/2010/main" val="390442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replicated these experiments and here are our results. It’s clear that we replicated the results from perception and grasping but not manual estimation.</a:t>
            </a:r>
          </a:p>
        </p:txBody>
      </p:sp>
      <p:sp>
        <p:nvSpPr>
          <p:cNvPr id="4" name="Slide Number Placeholder 3"/>
          <p:cNvSpPr>
            <a:spLocks noGrp="1"/>
          </p:cNvSpPr>
          <p:nvPr>
            <p:ph type="sldNum" sz="quarter" idx="5"/>
          </p:nvPr>
        </p:nvSpPr>
        <p:spPr/>
        <p:txBody>
          <a:bodyPr/>
          <a:lstStyle/>
          <a:p>
            <a:fld id="{46B737AE-B656-4F07-B876-98C57DA8C12E}" type="slidenum">
              <a:rPr lang="en-GB" smtClean="0"/>
              <a:t>11</a:t>
            </a:fld>
            <a:endParaRPr lang="en-GB"/>
          </a:p>
        </p:txBody>
      </p:sp>
    </p:spTree>
    <p:extLst>
      <p:ext uri="{BB962C8B-B14F-4D97-AF65-F5344CB8AC3E}">
        <p14:creationId xmlns:p14="http://schemas.microsoft.com/office/powerpoint/2010/main" val="49549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manipulated the decision amplitude by differing the distance from the start, to the position where manual estimation was performed. We measured reaction times, and reasoned that Garner interference would occur in the short condition because the decision is required soon after they begin the task, but later on in the long condition.</a:t>
            </a:r>
          </a:p>
        </p:txBody>
      </p:sp>
      <p:sp>
        <p:nvSpPr>
          <p:cNvPr id="4" name="Slide Number Placeholder 3"/>
          <p:cNvSpPr>
            <a:spLocks noGrp="1"/>
          </p:cNvSpPr>
          <p:nvPr>
            <p:ph type="sldNum" sz="quarter" idx="5"/>
          </p:nvPr>
        </p:nvSpPr>
        <p:spPr/>
        <p:txBody>
          <a:bodyPr/>
          <a:lstStyle/>
          <a:p>
            <a:fld id="{46B737AE-B656-4F07-B876-98C57DA8C12E}" type="slidenum">
              <a:rPr lang="en-GB" smtClean="0"/>
              <a:t>12</a:t>
            </a:fld>
            <a:endParaRPr lang="en-GB"/>
          </a:p>
        </p:txBody>
      </p:sp>
    </p:spTree>
    <p:extLst>
      <p:ext uri="{BB962C8B-B14F-4D97-AF65-F5344CB8AC3E}">
        <p14:creationId xmlns:p14="http://schemas.microsoft.com/office/powerpoint/2010/main" val="96577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expected, in the short condition, we found Garner interference, large reaction time difference between filtering and baseline. However, this was a pilot experiment performed with only 8 participants. In conclusion, there is an unreliable Garner effect in manual estimation, which seems to be influenced by the decision amplitude and we need more data to make definitive claims. But the evidence suggests that garner interference may not reflect processing differences, and therefore, other lines of evidence are needed to support the perception-action model.</a:t>
            </a:r>
          </a:p>
        </p:txBody>
      </p:sp>
      <p:sp>
        <p:nvSpPr>
          <p:cNvPr id="4" name="Slide Number Placeholder 3"/>
          <p:cNvSpPr>
            <a:spLocks noGrp="1"/>
          </p:cNvSpPr>
          <p:nvPr>
            <p:ph type="sldNum" sz="quarter" idx="5"/>
          </p:nvPr>
        </p:nvSpPr>
        <p:spPr/>
        <p:txBody>
          <a:bodyPr/>
          <a:lstStyle/>
          <a:p>
            <a:fld id="{46B737AE-B656-4F07-B876-98C57DA8C12E}" type="slidenum">
              <a:rPr lang="en-GB" smtClean="0"/>
              <a:t>13</a:t>
            </a:fld>
            <a:endParaRPr lang="en-GB"/>
          </a:p>
        </p:txBody>
      </p:sp>
    </p:spTree>
    <p:extLst>
      <p:ext uri="{BB962C8B-B14F-4D97-AF65-F5344CB8AC3E}">
        <p14:creationId xmlns:p14="http://schemas.microsoft.com/office/powerpoint/2010/main" val="1531667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Taking a closer using Bayes Factors, reveals that the results so far are not as clear cut as thought, because there is only weak evidence in favour of Garner interference in manual estimation.</a:t>
            </a:r>
          </a:p>
        </p:txBody>
      </p:sp>
      <p:sp>
        <p:nvSpPr>
          <p:cNvPr id="4" name="Slide Number Placeholder 3"/>
          <p:cNvSpPr>
            <a:spLocks noGrp="1"/>
          </p:cNvSpPr>
          <p:nvPr>
            <p:ph type="sldNum" sz="quarter" idx="5"/>
          </p:nvPr>
        </p:nvSpPr>
        <p:spPr/>
        <p:txBody>
          <a:bodyPr/>
          <a:lstStyle/>
          <a:p>
            <a:fld id="{46B737AE-B656-4F07-B876-98C57DA8C12E}" type="slidenum">
              <a:rPr lang="en-GB" smtClean="0"/>
              <a:t>18</a:t>
            </a:fld>
            <a:endParaRPr lang="en-GB"/>
          </a:p>
        </p:txBody>
      </p:sp>
    </p:spTree>
    <p:extLst>
      <p:ext uri="{BB962C8B-B14F-4D97-AF65-F5344CB8AC3E}">
        <p14:creationId xmlns:p14="http://schemas.microsoft.com/office/powerpoint/2010/main" val="814425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Perception-Action Model is a popular theory for visual information processing. In this framework visual information from V1 travels in independent pathways, the dorsal and ventral stream. Evidence from neuropsychological patients suggested that information in these two streams was processed for different purposes – visual perception in the ventral stream and visuomotor actions in the dorsal stream.</a:t>
            </a:r>
          </a:p>
        </p:txBody>
      </p:sp>
      <p:sp>
        <p:nvSpPr>
          <p:cNvPr id="4" name="Slide Number Placeholder 3"/>
          <p:cNvSpPr>
            <a:spLocks noGrp="1"/>
          </p:cNvSpPr>
          <p:nvPr>
            <p:ph type="sldNum" sz="quarter" idx="5"/>
          </p:nvPr>
        </p:nvSpPr>
        <p:spPr/>
        <p:txBody>
          <a:bodyPr/>
          <a:lstStyle/>
          <a:p>
            <a:fld id="{46B737AE-B656-4F07-B876-98C57DA8C12E}" type="slidenum">
              <a:rPr lang="en-GB" smtClean="0"/>
              <a:t>2</a:t>
            </a:fld>
            <a:endParaRPr lang="en-GB"/>
          </a:p>
        </p:txBody>
      </p:sp>
    </p:spTree>
    <p:extLst>
      <p:ext uri="{BB962C8B-B14F-4D97-AF65-F5344CB8AC3E}">
        <p14:creationId xmlns:p14="http://schemas.microsoft.com/office/powerpoint/2010/main" val="150458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main lines of evidence are cited in support of the Perception-Action Model in healthy adults: visual illusions, Garner interference and Weber’s law. As shown here, there is a lot of disagreement in the literature about these claims. Today I’ll be focussing on Garner interference.</a:t>
            </a:r>
          </a:p>
        </p:txBody>
      </p:sp>
      <p:sp>
        <p:nvSpPr>
          <p:cNvPr id="4" name="Slide Number Placeholder 3"/>
          <p:cNvSpPr>
            <a:spLocks noGrp="1"/>
          </p:cNvSpPr>
          <p:nvPr>
            <p:ph type="sldNum" sz="quarter" idx="5"/>
          </p:nvPr>
        </p:nvSpPr>
        <p:spPr/>
        <p:txBody>
          <a:bodyPr/>
          <a:lstStyle/>
          <a:p>
            <a:fld id="{46B737AE-B656-4F07-B876-98C57DA8C12E}" type="slidenum">
              <a:rPr lang="en-GB" smtClean="0"/>
              <a:t>3</a:t>
            </a:fld>
            <a:endParaRPr lang="en-GB"/>
          </a:p>
        </p:txBody>
      </p:sp>
    </p:spTree>
    <p:extLst>
      <p:ext uri="{BB962C8B-B14F-4D97-AF65-F5344CB8AC3E}">
        <p14:creationId xmlns:p14="http://schemas.microsoft.com/office/powerpoint/2010/main" val="156590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background, I describe the study of </a:t>
            </a:r>
            <a:r>
              <a:rPr lang="en-GB" dirty="0" err="1"/>
              <a:t>Ganel</a:t>
            </a:r>
            <a:r>
              <a:rPr lang="en-GB" dirty="0"/>
              <a:t> &amp; </a:t>
            </a:r>
            <a:r>
              <a:rPr lang="en-GB" dirty="0" err="1"/>
              <a:t>goodale</a:t>
            </a:r>
            <a:r>
              <a:rPr lang="en-GB" dirty="0"/>
              <a:t> 2003. They reasoned that perception is based on relative metrics in a way that task-irrelevant information cannot be ignored, but this is not the case for actions because they are based on absolute metrics. Therefore there must be differential processing in the two streams</a:t>
            </a:r>
          </a:p>
        </p:txBody>
      </p:sp>
      <p:sp>
        <p:nvSpPr>
          <p:cNvPr id="4" name="Slide Number Placeholder 3"/>
          <p:cNvSpPr>
            <a:spLocks noGrp="1"/>
          </p:cNvSpPr>
          <p:nvPr>
            <p:ph type="sldNum" sz="quarter" idx="5"/>
          </p:nvPr>
        </p:nvSpPr>
        <p:spPr/>
        <p:txBody>
          <a:bodyPr/>
          <a:lstStyle/>
          <a:p>
            <a:fld id="{46B737AE-B656-4F07-B876-98C57DA8C12E}" type="slidenum">
              <a:rPr lang="en-GB" smtClean="0"/>
              <a:t>4</a:t>
            </a:fld>
            <a:endParaRPr lang="en-GB"/>
          </a:p>
        </p:txBody>
      </p:sp>
    </p:spTree>
    <p:extLst>
      <p:ext uri="{BB962C8B-B14F-4D97-AF65-F5344CB8AC3E}">
        <p14:creationId xmlns:p14="http://schemas.microsoft.com/office/powerpoint/2010/main" val="412019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investigate this, they applied an experimental paradigm called the Garner Task. Multidimensional stimuli, like here rectangles with the dimensions length and width, are presented one at a time. The width is the task-relevant dimension, so participants judge them as “wide” or “narrow”. They are presented in two separate conditions, the baseline where only the width differs, and the filtering where length and width both differ. Reaction times are measured, and the typical result is that RTs in the baseline are shorter than filtering, and this is Garner interference, because the task irrelevant dimension, the length, interferes with the judgement about the width.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7F44E-E737-2847-98E2-92ECB161A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86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Ganel</a:t>
            </a:r>
            <a:r>
              <a:rPr lang="en-GB" dirty="0"/>
              <a:t> and Goodale used this kind of Garner design and had participants: grasp the presented rectangle along its width, in a perception task, they pressed a button to say whether it is wide or narrow. Next, they asked participants to estimate the width with their finger span. According to the perception action model manual estimation is ventrally processed but its more comparable to grasping.</a:t>
            </a:r>
          </a:p>
        </p:txBody>
      </p:sp>
      <p:sp>
        <p:nvSpPr>
          <p:cNvPr id="4" name="Slide Number Placeholder 3"/>
          <p:cNvSpPr>
            <a:spLocks noGrp="1"/>
          </p:cNvSpPr>
          <p:nvPr>
            <p:ph type="sldNum" sz="quarter" idx="5"/>
          </p:nvPr>
        </p:nvSpPr>
        <p:spPr/>
        <p:txBody>
          <a:bodyPr/>
          <a:lstStyle/>
          <a:p>
            <a:fld id="{46B737AE-B656-4F07-B876-98C57DA8C12E}" type="slidenum">
              <a:rPr lang="en-GB" smtClean="0"/>
              <a:t>6</a:t>
            </a:fld>
            <a:endParaRPr lang="en-GB"/>
          </a:p>
        </p:txBody>
      </p:sp>
    </p:spTree>
    <p:extLst>
      <p:ext uri="{BB962C8B-B14F-4D97-AF65-F5344CB8AC3E}">
        <p14:creationId xmlns:p14="http://schemas.microsoft.com/office/powerpoint/2010/main" val="91107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expected, they found shorter RTs in baseline than filtering in the perception task but not grasping. They also found this reaction time difference or Garner interference in manual estimation.</a:t>
            </a:r>
          </a:p>
        </p:txBody>
      </p:sp>
      <p:sp>
        <p:nvSpPr>
          <p:cNvPr id="4" name="Slide Number Placeholder 3"/>
          <p:cNvSpPr>
            <a:spLocks noGrp="1"/>
          </p:cNvSpPr>
          <p:nvPr>
            <p:ph type="sldNum" sz="quarter" idx="5"/>
          </p:nvPr>
        </p:nvSpPr>
        <p:spPr/>
        <p:txBody>
          <a:bodyPr/>
          <a:lstStyle/>
          <a:p>
            <a:fld id="{46B737AE-B656-4F07-B876-98C57DA8C12E}" type="slidenum">
              <a:rPr lang="en-GB" smtClean="0"/>
              <a:t>7</a:t>
            </a:fld>
            <a:endParaRPr lang="en-GB"/>
          </a:p>
        </p:txBody>
      </p:sp>
    </p:spTree>
    <p:extLst>
      <p:ext uri="{BB962C8B-B14F-4D97-AF65-F5344CB8AC3E}">
        <p14:creationId xmlns:p14="http://schemas.microsoft.com/office/powerpoint/2010/main" val="407774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replicated these experiments and here are our results. It’s clear that we replicated the results from perception and grasping but not manual estimation.</a:t>
            </a:r>
          </a:p>
        </p:txBody>
      </p:sp>
      <p:sp>
        <p:nvSpPr>
          <p:cNvPr id="4" name="Slide Number Placeholder 3"/>
          <p:cNvSpPr>
            <a:spLocks noGrp="1"/>
          </p:cNvSpPr>
          <p:nvPr>
            <p:ph type="sldNum" sz="quarter" idx="5"/>
          </p:nvPr>
        </p:nvSpPr>
        <p:spPr/>
        <p:txBody>
          <a:bodyPr/>
          <a:lstStyle/>
          <a:p>
            <a:fld id="{46B737AE-B656-4F07-B876-98C57DA8C12E}" type="slidenum">
              <a:rPr lang="en-GB" smtClean="0"/>
              <a:t>8</a:t>
            </a:fld>
            <a:endParaRPr lang="en-GB"/>
          </a:p>
        </p:txBody>
      </p:sp>
    </p:spTree>
    <p:extLst>
      <p:ext uri="{BB962C8B-B14F-4D97-AF65-F5344CB8AC3E}">
        <p14:creationId xmlns:p14="http://schemas.microsoft.com/office/powerpoint/2010/main" val="332212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study in 2013 examined Garner paradigm in grasping and perception more closely, and found that the reaction times are measured differently in the two tasks. Specifically, in perception, RT includes time to arrive at a decision, but not in grasping.</a:t>
            </a:r>
          </a:p>
        </p:txBody>
      </p:sp>
      <p:sp>
        <p:nvSpPr>
          <p:cNvPr id="4" name="Slide Number Placeholder 3"/>
          <p:cNvSpPr>
            <a:spLocks noGrp="1"/>
          </p:cNvSpPr>
          <p:nvPr>
            <p:ph type="sldNum" sz="quarter" idx="5"/>
          </p:nvPr>
        </p:nvSpPr>
        <p:spPr/>
        <p:txBody>
          <a:bodyPr/>
          <a:lstStyle/>
          <a:p>
            <a:fld id="{46B737AE-B656-4F07-B876-98C57DA8C12E}" type="slidenum">
              <a:rPr lang="en-GB" smtClean="0"/>
              <a:t>9</a:t>
            </a:fld>
            <a:endParaRPr lang="en-GB"/>
          </a:p>
        </p:txBody>
      </p:sp>
    </p:spTree>
    <p:extLst>
      <p:ext uri="{BB962C8B-B14F-4D97-AF65-F5344CB8AC3E}">
        <p14:creationId xmlns:p14="http://schemas.microsoft.com/office/powerpoint/2010/main" val="2103857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1D02-6CA9-D047-8771-C1068CD9A17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EC515A-2EC9-9142-A30F-AC4CD870651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1359A0-0B9D-8043-9272-B2E9FA49399A}"/>
              </a:ext>
            </a:extLst>
          </p:cNvPr>
          <p:cNvSpPr>
            <a:spLocks noGrp="1"/>
          </p:cNvSpPr>
          <p:nvPr>
            <p:ph type="dt" sz="half" idx="10"/>
          </p:nvPr>
        </p:nvSpPr>
        <p:spPr/>
        <p:txBody>
          <a:bodyPr/>
          <a:lstStyle/>
          <a:p>
            <a:fld id="{64CCBE0A-1784-40B0-AA42-7D180693BA5F}" type="datetime1">
              <a:rPr lang="de-DE" smtClean="0"/>
              <a:t>21.03.2022</a:t>
            </a:fld>
            <a:endParaRPr lang="en-US"/>
          </a:p>
        </p:txBody>
      </p:sp>
      <p:sp>
        <p:nvSpPr>
          <p:cNvPr id="5" name="Footer Placeholder 4">
            <a:extLst>
              <a:ext uri="{FF2B5EF4-FFF2-40B4-BE49-F238E27FC236}">
                <a16:creationId xmlns:a16="http://schemas.microsoft.com/office/drawing/2014/main" id="{F1E0AB05-2772-024B-A9DA-DE01EAE7A9CF}"/>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5B6FA2E7-6BF5-F34A-B690-83B78DBF2228}"/>
              </a:ext>
            </a:extLst>
          </p:cNvPr>
          <p:cNvSpPr>
            <a:spLocks noGrp="1"/>
          </p:cNvSpPr>
          <p:nvPr>
            <p:ph type="sldNum" sz="quarter" idx="12"/>
          </p:nvPr>
        </p:nvSpPr>
        <p:spPr/>
        <p:txBody>
          <a:bodyPr/>
          <a:lstStyle/>
          <a:p>
            <a:fld id="{F94C4FC1-7C0A-6043-84EF-957B0907C4B7}" type="slidenum">
              <a:rPr lang="en-US" smtClean="0"/>
              <a:t>‹#›</a:t>
            </a:fld>
            <a:endParaRPr lang="en-US"/>
          </a:p>
        </p:txBody>
      </p:sp>
      <p:pic>
        <p:nvPicPr>
          <p:cNvPr id="7" name="Grafik 7">
            <a:extLst>
              <a:ext uri="{FF2B5EF4-FFF2-40B4-BE49-F238E27FC236}">
                <a16:creationId xmlns:a16="http://schemas.microsoft.com/office/drawing/2014/main" id="{0FC5FCB9-88A5-A84A-8E8C-78A76A1F8C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15" y="175967"/>
            <a:ext cx="2476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8">
            <a:extLst>
              <a:ext uri="{FF2B5EF4-FFF2-40B4-BE49-F238E27FC236}">
                <a16:creationId xmlns:a16="http://schemas.microsoft.com/office/drawing/2014/main" id="{CC3F5CE7-0153-BB44-8435-AAC30FE8D54D}"/>
              </a:ext>
            </a:extLst>
          </p:cNvPr>
          <p:cNvSpPr>
            <a:spLocks noChangeShapeType="1"/>
          </p:cNvSpPr>
          <p:nvPr/>
        </p:nvSpPr>
        <p:spPr bwMode="auto">
          <a:xfrm flipV="1">
            <a:off x="7938" y="935070"/>
            <a:ext cx="12184063" cy="44772"/>
          </a:xfrm>
          <a:prstGeom prst="line">
            <a:avLst/>
          </a:prstGeom>
          <a:noFill/>
          <a:ln w="12700">
            <a:solidFill>
              <a:srgbClr val="A48F4B">
                <a:alpha val="8902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pic>
        <p:nvPicPr>
          <p:cNvPr id="9" name="Picture 2" descr="https://lh3.googleusercontent.com/n7xD4gP6Gxv96B5E1bXIObYch-s5rHcDYCQ2uBVjGT1GSAmqBCSUSosOnA5QhzJblZK3n1E6eEaTXZEdc6PT7256jR5BSzSGQThfD_blLSepldNOw5vjvoRlJko30nCzLg9X-eux7vs">
            <a:extLst>
              <a:ext uri="{FF2B5EF4-FFF2-40B4-BE49-F238E27FC236}">
                <a16:creationId xmlns:a16="http://schemas.microsoft.com/office/drawing/2014/main" id="{16888037-FB74-A145-A60B-467AC8A079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030985" y="66102"/>
            <a:ext cx="1138983" cy="82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215C-F3C1-1F4A-9D80-DABDF4B11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C1243-8AB9-C54C-81B4-182A6F7BE3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774BD-9B0C-C843-A7DC-778EA123E2E8}"/>
              </a:ext>
            </a:extLst>
          </p:cNvPr>
          <p:cNvSpPr>
            <a:spLocks noGrp="1"/>
          </p:cNvSpPr>
          <p:nvPr>
            <p:ph type="dt" sz="half" idx="10"/>
          </p:nvPr>
        </p:nvSpPr>
        <p:spPr/>
        <p:txBody>
          <a:bodyPr/>
          <a:lstStyle/>
          <a:p>
            <a:fld id="{C94B56A0-3B45-48C5-9DE9-1C5B2EEA34B9}" type="datetime1">
              <a:rPr lang="de-DE" smtClean="0"/>
              <a:t>21.03.2022</a:t>
            </a:fld>
            <a:endParaRPr lang="en-US"/>
          </a:p>
        </p:txBody>
      </p:sp>
      <p:sp>
        <p:nvSpPr>
          <p:cNvPr id="5" name="Footer Placeholder 4">
            <a:extLst>
              <a:ext uri="{FF2B5EF4-FFF2-40B4-BE49-F238E27FC236}">
                <a16:creationId xmlns:a16="http://schemas.microsoft.com/office/drawing/2014/main" id="{A00618E2-8BD5-AD4E-BFF5-11F063BEB4C9}"/>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BAA088B7-5A5C-8342-BDDA-6766BB60A246}"/>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260374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8193C-187D-8841-9236-54FF15C1BB2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22BAC7-664C-984B-9CBE-95339B176A9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A7CC0-1A3F-0F49-9611-7BF1D5331383}"/>
              </a:ext>
            </a:extLst>
          </p:cNvPr>
          <p:cNvSpPr>
            <a:spLocks noGrp="1"/>
          </p:cNvSpPr>
          <p:nvPr>
            <p:ph type="dt" sz="half" idx="10"/>
          </p:nvPr>
        </p:nvSpPr>
        <p:spPr/>
        <p:txBody>
          <a:bodyPr/>
          <a:lstStyle/>
          <a:p>
            <a:fld id="{7570C5A3-CD7C-4921-BA2B-D4A37FDD68B3}" type="datetime1">
              <a:rPr lang="de-DE" smtClean="0"/>
              <a:t>21.03.2022</a:t>
            </a:fld>
            <a:endParaRPr lang="en-US"/>
          </a:p>
        </p:txBody>
      </p:sp>
      <p:sp>
        <p:nvSpPr>
          <p:cNvPr id="5" name="Footer Placeholder 4">
            <a:extLst>
              <a:ext uri="{FF2B5EF4-FFF2-40B4-BE49-F238E27FC236}">
                <a16:creationId xmlns:a16="http://schemas.microsoft.com/office/drawing/2014/main" id="{094B010D-CF7A-134E-9182-00B8723D9BF6}"/>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12DAB305-AC76-D04F-9E27-CEE4746FBDE5}"/>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90687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2E73-B244-684A-9056-89881157F4BA}"/>
              </a:ext>
            </a:extLst>
          </p:cNvPr>
          <p:cNvSpPr>
            <a:spLocks noGrp="1"/>
          </p:cNvSpPr>
          <p:nvPr>
            <p:ph type="title"/>
          </p:nvPr>
        </p:nvSpPr>
        <p:spPr>
          <a:xfrm>
            <a:off x="838200" y="982073"/>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9AE705-8B92-7748-9DD2-10730A88907E}"/>
              </a:ext>
            </a:extLst>
          </p:cNvPr>
          <p:cNvSpPr>
            <a:spLocks noGrp="1"/>
          </p:cNvSpPr>
          <p:nvPr>
            <p:ph idx="1"/>
          </p:nvPr>
        </p:nvSpPr>
        <p:spPr>
          <a:xfrm>
            <a:off x="838200" y="2368627"/>
            <a:ext cx="10515600" cy="38083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D1596-786D-C040-8B7A-F5C5BE9E8D3A}"/>
              </a:ext>
            </a:extLst>
          </p:cNvPr>
          <p:cNvSpPr>
            <a:spLocks noGrp="1"/>
          </p:cNvSpPr>
          <p:nvPr>
            <p:ph type="dt" sz="half" idx="10"/>
          </p:nvPr>
        </p:nvSpPr>
        <p:spPr/>
        <p:txBody>
          <a:bodyPr/>
          <a:lstStyle/>
          <a:p>
            <a:fld id="{685D6924-3D89-4732-9B73-75DD962861DD}" type="datetime1">
              <a:rPr lang="de-DE" smtClean="0"/>
              <a:t>21.03.2022</a:t>
            </a:fld>
            <a:endParaRPr lang="en-US"/>
          </a:p>
        </p:txBody>
      </p:sp>
      <p:sp>
        <p:nvSpPr>
          <p:cNvPr id="5" name="Footer Placeholder 4">
            <a:extLst>
              <a:ext uri="{FF2B5EF4-FFF2-40B4-BE49-F238E27FC236}">
                <a16:creationId xmlns:a16="http://schemas.microsoft.com/office/drawing/2014/main" id="{043B93F3-7632-3F49-AAF3-4CEB3B7FC232}"/>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76A4A860-7178-7646-B91D-E76CD6FC1591}"/>
              </a:ext>
            </a:extLst>
          </p:cNvPr>
          <p:cNvSpPr>
            <a:spLocks noGrp="1"/>
          </p:cNvSpPr>
          <p:nvPr>
            <p:ph type="sldNum" sz="quarter" idx="12"/>
          </p:nvPr>
        </p:nvSpPr>
        <p:spPr/>
        <p:txBody>
          <a:bodyPr/>
          <a:lstStyle/>
          <a:p>
            <a:fld id="{F94C4FC1-7C0A-6043-84EF-957B0907C4B7}" type="slidenum">
              <a:rPr lang="en-US" smtClean="0"/>
              <a:t>‹#›</a:t>
            </a:fld>
            <a:endParaRPr lang="en-US"/>
          </a:p>
        </p:txBody>
      </p:sp>
      <p:sp>
        <p:nvSpPr>
          <p:cNvPr id="8" name="Line 8">
            <a:extLst>
              <a:ext uri="{FF2B5EF4-FFF2-40B4-BE49-F238E27FC236}">
                <a16:creationId xmlns:a16="http://schemas.microsoft.com/office/drawing/2014/main" id="{5E1298DD-8D8C-3F45-AD6F-4856A73D017B}"/>
              </a:ext>
            </a:extLst>
          </p:cNvPr>
          <p:cNvSpPr>
            <a:spLocks noChangeShapeType="1"/>
          </p:cNvSpPr>
          <p:nvPr userDrawn="1"/>
        </p:nvSpPr>
        <p:spPr bwMode="auto">
          <a:xfrm flipV="1">
            <a:off x="7938" y="935070"/>
            <a:ext cx="12184063" cy="44772"/>
          </a:xfrm>
          <a:prstGeom prst="line">
            <a:avLst/>
          </a:prstGeom>
          <a:noFill/>
          <a:ln w="12700">
            <a:solidFill>
              <a:srgbClr val="A48F4B">
                <a:alpha val="8902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pic>
        <p:nvPicPr>
          <p:cNvPr id="9" name="Picture 2" descr="https://lh3.googleusercontent.com/n7xD4gP6Gxv96B5E1bXIObYch-s5rHcDYCQ2uBVjGT1GSAmqBCSUSosOnA5QhzJblZK3n1E6eEaTXZEdc6PT7256jR5BSzSGQThfD_blLSepldNOw5vjvoRlJko30nCzLg9X-eux7vs">
            <a:extLst>
              <a:ext uri="{FF2B5EF4-FFF2-40B4-BE49-F238E27FC236}">
                <a16:creationId xmlns:a16="http://schemas.microsoft.com/office/drawing/2014/main" id="{630730E8-3337-D14D-83A2-0A97FE10A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30985" y="66102"/>
            <a:ext cx="1138983" cy="82861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7">
            <a:extLst>
              <a:ext uri="{FF2B5EF4-FFF2-40B4-BE49-F238E27FC236}">
                <a16:creationId xmlns:a16="http://schemas.microsoft.com/office/drawing/2014/main" id="{8BF84F59-826C-443E-8D33-34B7DD1F9C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032" y="166096"/>
            <a:ext cx="24765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3EEEB1F2-F752-4A9A-AADC-1B2984F479A7}"/>
              </a:ext>
            </a:extLst>
          </p:cNvPr>
          <p:cNvGrpSpPr/>
          <p:nvPr userDrawn="1"/>
        </p:nvGrpSpPr>
        <p:grpSpPr>
          <a:xfrm>
            <a:off x="5482936" y="12527"/>
            <a:ext cx="1226127" cy="935760"/>
            <a:chOff x="5482935" y="5600"/>
            <a:chExt cx="1226127" cy="935760"/>
          </a:xfrm>
        </p:grpSpPr>
        <p:sp>
          <p:nvSpPr>
            <p:cNvPr id="12" name="Rectangle 11">
              <a:extLst>
                <a:ext uri="{FF2B5EF4-FFF2-40B4-BE49-F238E27FC236}">
                  <a16:creationId xmlns:a16="http://schemas.microsoft.com/office/drawing/2014/main" id="{C824B400-24E0-485F-A310-318D9913794C}"/>
                </a:ext>
              </a:extLst>
            </p:cNvPr>
            <p:cNvSpPr/>
            <p:nvPr userDrawn="1"/>
          </p:nvSpPr>
          <p:spPr>
            <a:xfrm>
              <a:off x="5482935" y="7536"/>
              <a:ext cx="1226127" cy="933824"/>
            </a:xfrm>
            <a:prstGeom prst="rect">
              <a:avLst/>
            </a:prstGeom>
            <a:solidFill>
              <a:srgbClr val="48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42E4D09-F07D-47BE-BA2E-C7B4EDD79016}"/>
                </a:ext>
              </a:extLst>
            </p:cNvPr>
            <p:cNvPicPr>
              <a:picLocks noChangeAspect="1"/>
            </p:cNvPicPr>
            <p:nvPr userDrawn="1"/>
          </p:nvPicPr>
          <p:blipFill rotWithShape="1">
            <a:blip r:embed="rId4"/>
            <a:srcRect l="2026" t="3347" r="1301" b="2578"/>
            <a:stretch/>
          </p:blipFill>
          <p:spPr>
            <a:xfrm>
              <a:off x="5697689" y="5600"/>
              <a:ext cx="796621" cy="935760"/>
            </a:xfrm>
            <a:prstGeom prst="rect">
              <a:avLst/>
            </a:prstGeom>
          </p:spPr>
        </p:pic>
      </p:grpSp>
    </p:spTree>
    <p:extLst>
      <p:ext uri="{BB962C8B-B14F-4D97-AF65-F5344CB8AC3E}">
        <p14:creationId xmlns:p14="http://schemas.microsoft.com/office/powerpoint/2010/main" val="170441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78F6-4BA0-4749-BB63-8B16E74A6886}"/>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A511E2-02B5-9F4C-B9BC-FDAFE11A3DA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4D4931-4488-A442-99A5-EE6402254FBC}"/>
              </a:ext>
            </a:extLst>
          </p:cNvPr>
          <p:cNvSpPr>
            <a:spLocks noGrp="1"/>
          </p:cNvSpPr>
          <p:nvPr>
            <p:ph type="dt" sz="half" idx="10"/>
          </p:nvPr>
        </p:nvSpPr>
        <p:spPr/>
        <p:txBody>
          <a:bodyPr/>
          <a:lstStyle/>
          <a:p>
            <a:fld id="{4F57AC67-35A3-4D42-A361-BBA4E7885CFD}" type="datetime1">
              <a:rPr lang="de-DE" smtClean="0"/>
              <a:t>21.03.2022</a:t>
            </a:fld>
            <a:endParaRPr lang="en-US"/>
          </a:p>
        </p:txBody>
      </p:sp>
      <p:sp>
        <p:nvSpPr>
          <p:cNvPr id="5" name="Footer Placeholder 4">
            <a:extLst>
              <a:ext uri="{FF2B5EF4-FFF2-40B4-BE49-F238E27FC236}">
                <a16:creationId xmlns:a16="http://schemas.microsoft.com/office/drawing/2014/main" id="{22AB6777-0F0A-1C40-9C5F-1AA580B262DC}"/>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D25E56E8-DEE2-9449-8167-FFA03763D498}"/>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394088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3557-F2B8-2E46-9DFE-3451A27B5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1456A6-CF41-E84D-887F-5F686DEBAA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8F5AB3-E521-EC4E-B42B-B1A2932C39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B83779-7F7B-1240-BA89-4C54728D7389}"/>
              </a:ext>
            </a:extLst>
          </p:cNvPr>
          <p:cNvSpPr>
            <a:spLocks noGrp="1"/>
          </p:cNvSpPr>
          <p:nvPr>
            <p:ph type="dt" sz="half" idx="10"/>
          </p:nvPr>
        </p:nvSpPr>
        <p:spPr/>
        <p:txBody>
          <a:bodyPr/>
          <a:lstStyle/>
          <a:p>
            <a:fld id="{B0A1D1BA-02BC-41C7-8790-FB818D7E9EAF}" type="datetime1">
              <a:rPr lang="de-DE" smtClean="0"/>
              <a:t>21.03.2022</a:t>
            </a:fld>
            <a:endParaRPr lang="en-US"/>
          </a:p>
        </p:txBody>
      </p:sp>
      <p:sp>
        <p:nvSpPr>
          <p:cNvPr id="6" name="Footer Placeholder 5">
            <a:extLst>
              <a:ext uri="{FF2B5EF4-FFF2-40B4-BE49-F238E27FC236}">
                <a16:creationId xmlns:a16="http://schemas.microsoft.com/office/drawing/2014/main" id="{069E1087-3011-6441-AFAA-417888AA8ACA}"/>
              </a:ext>
            </a:extLst>
          </p:cNvPr>
          <p:cNvSpPr>
            <a:spLocks noGrp="1"/>
          </p:cNvSpPr>
          <p:nvPr>
            <p:ph type="ftr" sz="quarter" idx="11"/>
          </p:nvPr>
        </p:nvSpPr>
        <p:spPr/>
        <p:txBody>
          <a:bodyPr/>
          <a:lstStyle/>
          <a:p>
            <a:r>
              <a:rPr lang="en-US"/>
              <a:t>Reviewing evidence for different representations in perception and action</a:t>
            </a:r>
          </a:p>
        </p:txBody>
      </p:sp>
      <p:sp>
        <p:nvSpPr>
          <p:cNvPr id="7" name="Slide Number Placeholder 6">
            <a:extLst>
              <a:ext uri="{FF2B5EF4-FFF2-40B4-BE49-F238E27FC236}">
                <a16:creationId xmlns:a16="http://schemas.microsoft.com/office/drawing/2014/main" id="{3782AC4E-4BD9-F641-85DD-F6DB4EA9453C}"/>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422620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F801-63E3-FD47-940D-50ACF2B5006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A94A5-6B80-0C41-8BFA-FC409C6C4F1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AE31839-30DA-B940-B75A-588290EC8E6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F35C0-5F54-744B-A013-E988CA7BB25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342C620-C2D3-B548-AED3-F52857071F5B}"/>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C7DE20-5FC2-B44E-8E25-FE526E1ADAE7}"/>
              </a:ext>
            </a:extLst>
          </p:cNvPr>
          <p:cNvSpPr>
            <a:spLocks noGrp="1"/>
          </p:cNvSpPr>
          <p:nvPr>
            <p:ph type="dt" sz="half" idx="10"/>
          </p:nvPr>
        </p:nvSpPr>
        <p:spPr/>
        <p:txBody>
          <a:bodyPr/>
          <a:lstStyle/>
          <a:p>
            <a:fld id="{2712AC3B-0382-4964-993A-A0207C0EB6DB}" type="datetime1">
              <a:rPr lang="de-DE" smtClean="0"/>
              <a:t>21.03.2022</a:t>
            </a:fld>
            <a:endParaRPr lang="en-US"/>
          </a:p>
        </p:txBody>
      </p:sp>
      <p:sp>
        <p:nvSpPr>
          <p:cNvPr id="8" name="Footer Placeholder 7">
            <a:extLst>
              <a:ext uri="{FF2B5EF4-FFF2-40B4-BE49-F238E27FC236}">
                <a16:creationId xmlns:a16="http://schemas.microsoft.com/office/drawing/2014/main" id="{9B7B1A1E-59B8-2C4E-B9CC-5F17FE70B690}"/>
              </a:ext>
            </a:extLst>
          </p:cNvPr>
          <p:cNvSpPr>
            <a:spLocks noGrp="1"/>
          </p:cNvSpPr>
          <p:nvPr>
            <p:ph type="ftr" sz="quarter" idx="11"/>
          </p:nvPr>
        </p:nvSpPr>
        <p:spPr/>
        <p:txBody>
          <a:bodyPr/>
          <a:lstStyle/>
          <a:p>
            <a:r>
              <a:rPr lang="en-US"/>
              <a:t>Reviewing evidence for different representations in perception and action</a:t>
            </a:r>
          </a:p>
        </p:txBody>
      </p:sp>
      <p:sp>
        <p:nvSpPr>
          <p:cNvPr id="9" name="Slide Number Placeholder 8">
            <a:extLst>
              <a:ext uri="{FF2B5EF4-FFF2-40B4-BE49-F238E27FC236}">
                <a16:creationId xmlns:a16="http://schemas.microsoft.com/office/drawing/2014/main" id="{E0977FE2-D7AA-264E-8193-44EB94A927FC}"/>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145198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3EBC-7363-B44E-9949-D535A05648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434397-20AB-3F45-ABA3-5A39B6077CB2}"/>
              </a:ext>
            </a:extLst>
          </p:cNvPr>
          <p:cNvSpPr>
            <a:spLocks noGrp="1"/>
          </p:cNvSpPr>
          <p:nvPr>
            <p:ph type="dt" sz="half" idx="10"/>
          </p:nvPr>
        </p:nvSpPr>
        <p:spPr/>
        <p:txBody>
          <a:bodyPr/>
          <a:lstStyle/>
          <a:p>
            <a:fld id="{64F79633-3739-487F-9F89-57F06BC07FEE}" type="datetime1">
              <a:rPr lang="de-DE" smtClean="0"/>
              <a:t>21.03.2022</a:t>
            </a:fld>
            <a:endParaRPr lang="en-US"/>
          </a:p>
        </p:txBody>
      </p:sp>
      <p:sp>
        <p:nvSpPr>
          <p:cNvPr id="4" name="Footer Placeholder 3">
            <a:extLst>
              <a:ext uri="{FF2B5EF4-FFF2-40B4-BE49-F238E27FC236}">
                <a16:creationId xmlns:a16="http://schemas.microsoft.com/office/drawing/2014/main" id="{646CE38C-64D8-F040-A2AC-86683ECDAEFC}"/>
              </a:ext>
            </a:extLst>
          </p:cNvPr>
          <p:cNvSpPr>
            <a:spLocks noGrp="1"/>
          </p:cNvSpPr>
          <p:nvPr>
            <p:ph type="ftr" sz="quarter" idx="11"/>
          </p:nvPr>
        </p:nvSpPr>
        <p:spPr/>
        <p:txBody>
          <a:bodyPr/>
          <a:lstStyle/>
          <a:p>
            <a:r>
              <a:rPr lang="en-US"/>
              <a:t>Reviewing evidence for different representations in perception and action</a:t>
            </a:r>
          </a:p>
        </p:txBody>
      </p:sp>
      <p:sp>
        <p:nvSpPr>
          <p:cNvPr id="5" name="Slide Number Placeholder 4">
            <a:extLst>
              <a:ext uri="{FF2B5EF4-FFF2-40B4-BE49-F238E27FC236}">
                <a16:creationId xmlns:a16="http://schemas.microsoft.com/office/drawing/2014/main" id="{82B04717-7C6C-6448-BD27-5C455994ACF6}"/>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309741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0D4D92-87A5-4544-89F1-47B1210269D9}"/>
              </a:ext>
            </a:extLst>
          </p:cNvPr>
          <p:cNvSpPr>
            <a:spLocks noGrp="1"/>
          </p:cNvSpPr>
          <p:nvPr>
            <p:ph type="dt" sz="half" idx="10"/>
          </p:nvPr>
        </p:nvSpPr>
        <p:spPr/>
        <p:txBody>
          <a:bodyPr/>
          <a:lstStyle/>
          <a:p>
            <a:fld id="{B775960D-4F32-409F-80C5-36A13BFD9316}" type="datetime1">
              <a:rPr lang="de-DE" smtClean="0"/>
              <a:t>21.03.2022</a:t>
            </a:fld>
            <a:endParaRPr lang="en-US"/>
          </a:p>
        </p:txBody>
      </p:sp>
      <p:sp>
        <p:nvSpPr>
          <p:cNvPr id="3" name="Footer Placeholder 2">
            <a:extLst>
              <a:ext uri="{FF2B5EF4-FFF2-40B4-BE49-F238E27FC236}">
                <a16:creationId xmlns:a16="http://schemas.microsoft.com/office/drawing/2014/main" id="{4CFCBE63-BFCB-F84E-8287-96CBD2E4659F}"/>
              </a:ext>
            </a:extLst>
          </p:cNvPr>
          <p:cNvSpPr>
            <a:spLocks noGrp="1"/>
          </p:cNvSpPr>
          <p:nvPr>
            <p:ph type="ftr" sz="quarter" idx="11"/>
          </p:nvPr>
        </p:nvSpPr>
        <p:spPr/>
        <p:txBody>
          <a:bodyPr/>
          <a:lstStyle/>
          <a:p>
            <a:r>
              <a:rPr lang="en-US"/>
              <a:t>Reviewing evidence for different representations in perception and action</a:t>
            </a:r>
          </a:p>
        </p:txBody>
      </p:sp>
      <p:sp>
        <p:nvSpPr>
          <p:cNvPr id="4" name="Slide Number Placeholder 3">
            <a:extLst>
              <a:ext uri="{FF2B5EF4-FFF2-40B4-BE49-F238E27FC236}">
                <a16:creationId xmlns:a16="http://schemas.microsoft.com/office/drawing/2014/main" id="{72B4ABAA-7E0F-DD4F-A21C-87E63AE5B7FB}"/>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64855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D503-0B6B-5341-B8F6-97277846E85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9B895C-6FA3-5B41-A834-99CA6F34C28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4E9F0-C6BE-5649-BA08-3287461DFE2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4B45F43-A409-584F-92FE-F7B225D0A5CC}"/>
              </a:ext>
            </a:extLst>
          </p:cNvPr>
          <p:cNvSpPr>
            <a:spLocks noGrp="1"/>
          </p:cNvSpPr>
          <p:nvPr>
            <p:ph type="dt" sz="half" idx="10"/>
          </p:nvPr>
        </p:nvSpPr>
        <p:spPr/>
        <p:txBody>
          <a:bodyPr/>
          <a:lstStyle/>
          <a:p>
            <a:fld id="{F1559B4F-7C57-4334-8E5C-92B731D303FC}" type="datetime1">
              <a:rPr lang="de-DE" smtClean="0"/>
              <a:t>21.03.2022</a:t>
            </a:fld>
            <a:endParaRPr lang="en-US"/>
          </a:p>
        </p:txBody>
      </p:sp>
      <p:sp>
        <p:nvSpPr>
          <p:cNvPr id="6" name="Footer Placeholder 5">
            <a:extLst>
              <a:ext uri="{FF2B5EF4-FFF2-40B4-BE49-F238E27FC236}">
                <a16:creationId xmlns:a16="http://schemas.microsoft.com/office/drawing/2014/main" id="{EFAF08BE-2100-9F43-8099-3798684AC56C}"/>
              </a:ext>
            </a:extLst>
          </p:cNvPr>
          <p:cNvSpPr>
            <a:spLocks noGrp="1"/>
          </p:cNvSpPr>
          <p:nvPr>
            <p:ph type="ftr" sz="quarter" idx="11"/>
          </p:nvPr>
        </p:nvSpPr>
        <p:spPr/>
        <p:txBody>
          <a:bodyPr/>
          <a:lstStyle/>
          <a:p>
            <a:r>
              <a:rPr lang="en-US"/>
              <a:t>Reviewing evidence for different representations in perception and action</a:t>
            </a:r>
          </a:p>
        </p:txBody>
      </p:sp>
      <p:sp>
        <p:nvSpPr>
          <p:cNvPr id="7" name="Slide Number Placeholder 6">
            <a:extLst>
              <a:ext uri="{FF2B5EF4-FFF2-40B4-BE49-F238E27FC236}">
                <a16:creationId xmlns:a16="http://schemas.microsoft.com/office/drawing/2014/main" id="{588273D8-E777-7940-9EF7-8BFA521CF5F9}"/>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66608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AC3D-E045-FF47-8593-4F43E3AF6AF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E2A711D-4E2D-3042-AA48-447E812F17B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315A826-CAC6-D541-A6A3-BB0F005BDBA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3D5BEA0-F7E0-194A-93D9-C9FFBB3EF1D8}"/>
              </a:ext>
            </a:extLst>
          </p:cNvPr>
          <p:cNvSpPr>
            <a:spLocks noGrp="1"/>
          </p:cNvSpPr>
          <p:nvPr>
            <p:ph type="dt" sz="half" idx="10"/>
          </p:nvPr>
        </p:nvSpPr>
        <p:spPr/>
        <p:txBody>
          <a:bodyPr/>
          <a:lstStyle/>
          <a:p>
            <a:fld id="{3432B65D-2824-4CF6-B662-17BBB30235A5}" type="datetime1">
              <a:rPr lang="de-DE" smtClean="0"/>
              <a:t>21.03.2022</a:t>
            </a:fld>
            <a:endParaRPr lang="en-US"/>
          </a:p>
        </p:txBody>
      </p:sp>
      <p:sp>
        <p:nvSpPr>
          <p:cNvPr id="6" name="Footer Placeholder 5">
            <a:extLst>
              <a:ext uri="{FF2B5EF4-FFF2-40B4-BE49-F238E27FC236}">
                <a16:creationId xmlns:a16="http://schemas.microsoft.com/office/drawing/2014/main" id="{4010F591-B08C-EF49-B0CA-E36A948BD4D0}"/>
              </a:ext>
            </a:extLst>
          </p:cNvPr>
          <p:cNvSpPr>
            <a:spLocks noGrp="1"/>
          </p:cNvSpPr>
          <p:nvPr>
            <p:ph type="ftr" sz="quarter" idx="11"/>
          </p:nvPr>
        </p:nvSpPr>
        <p:spPr/>
        <p:txBody>
          <a:bodyPr/>
          <a:lstStyle/>
          <a:p>
            <a:r>
              <a:rPr lang="en-US"/>
              <a:t>Reviewing evidence for different representations in perception and action</a:t>
            </a:r>
          </a:p>
        </p:txBody>
      </p:sp>
      <p:sp>
        <p:nvSpPr>
          <p:cNvPr id="7" name="Slide Number Placeholder 6">
            <a:extLst>
              <a:ext uri="{FF2B5EF4-FFF2-40B4-BE49-F238E27FC236}">
                <a16:creationId xmlns:a16="http://schemas.microsoft.com/office/drawing/2014/main" id="{1C8E4592-F338-E349-92F3-4935C161FC7B}"/>
              </a:ext>
            </a:extLst>
          </p:cNvPr>
          <p:cNvSpPr>
            <a:spLocks noGrp="1"/>
          </p:cNvSpPr>
          <p:nvPr>
            <p:ph type="sldNum" sz="quarter" idx="12"/>
          </p:nvPr>
        </p:nvSpPr>
        <p:spPr/>
        <p:txBody>
          <a:bodyPr/>
          <a:lstStyle/>
          <a:p>
            <a:fld id="{F94C4FC1-7C0A-6043-84EF-957B0907C4B7}" type="slidenum">
              <a:rPr lang="en-US" smtClean="0"/>
              <a:t>‹#›</a:t>
            </a:fld>
            <a:endParaRPr lang="en-US"/>
          </a:p>
        </p:txBody>
      </p:sp>
    </p:spTree>
    <p:extLst>
      <p:ext uri="{BB962C8B-B14F-4D97-AF65-F5344CB8AC3E}">
        <p14:creationId xmlns:p14="http://schemas.microsoft.com/office/powerpoint/2010/main" val="296354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CC6D3-212F-CF42-97FF-E136A800CA6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7E860C-A48E-F04D-B706-0FDB6A27B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E80A3-7606-EE4B-B9CB-86121E3C3FD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44B6FBE-BA9E-4F00-84A8-E6D00206BD90}" type="datetime1">
              <a:rPr lang="de-DE" smtClean="0"/>
              <a:t>21.03.2022</a:t>
            </a:fld>
            <a:endParaRPr lang="en-US"/>
          </a:p>
        </p:txBody>
      </p:sp>
      <p:sp>
        <p:nvSpPr>
          <p:cNvPr id="5" name="Footer Placeholder 4">
            <a:extLst>
              <a:ext uri="{FF2B5EF4-FFF2-40B4-BE49-F238E27FC236}">
                <a16:creationId xmlns:a16="http://schemas.microsoft.com/office/drawing/2014/main" id="{E2ECB74A-29D5-2148-AC3A-8D1335CA804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9A66CCCE-E195-E248-9288-56573BF1D1B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4C4FC1-7C0A-6043-84EF-957B0907C4B7}" type="slidenum">
              <a:rPr lang="en-US" smtClean="0"/>
              <a:t>‹#›</a:t>
            </a:fld>
            <a:endParaRPr lang="en-US"/>
          </a:p>
        </p:txBody>
      </p:sp>
    </p:spTree>
    <p:extLst>
      <p:ext uri="{BB962C8B-B14F-4D97-AF65-F5344CB8AC3E}">
        <p14:creationId xmlns:p14="http://schemas.microsoft.com/office/powerpoint/2010/main" val="1027471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2F0F04-6715-9B4A-B69E-203F5F5A1308}"/>
              </a:ext>
            </a:extLst>
          </p:cNvPr>
          <p:cNvSpPr txBox="1">
            <a:spLocks/>
          </p:cNvSpPr>
          <p:nvPr/>
        </p:nvSpPr>
        <p:spPr>
          <a:xfrm>
            <a:off x="1336964" y="1805956"/>
            <a:ext cx="9642763" cy="111062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Reviewing evidence for different representations in perception and action</a:t>
            </a:r>
            <a:endParaRPr kumimoji="0" lang="en-US" sz="36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Subtitle 2">
            <a:extLst>
              <a:ext uri="{FF2B5EF4-FFF2-40B4-BE49-F238E27FC236}">
                <a16:creationId xmlns:a16="http://schemas.microsoft.com/office/drawing/2014/main" id="{C62944BF-E4B5-2C4A-A438-D27EA4D1AFB2}"/>
              </a:ext>
            </a:extLst>
          </p:cNvPr>
          <p:cNvSpPr txBox="1">
            <a:spLocks/>
          </p:cNvSpPr>
          <p:nvPr/>
        </p:nvSpPr>
        <p:spPr>
          <a:xfrm>
            <a:off x="1607127" y="3715992"/>
            <a:ext cx="9199418" cy="18896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Kriti Bhatia</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Markus Janczyk</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Volker H. Franz</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Experimental Cognitive Science, Department of Computer Science, University of Tübingen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2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Research Methods and Cognitive Psychology, Department of Psychology, University of Bremen</a:t>
            </a:r>
            <a:endPar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692C87F-5D84-0444-ACA1-2BD2C43BFAFD}"/>
              </a:ext>
            </a:extLst>
          </p:cNvPr>
          <p:cNvSpPr/>
          <p:nvPr/>
        </p:nvSpPr>
        <p:spPr>
          <a:xfrm>
            <a:off x="0" y="5934670"/>
            <a:ext cx="11429999" cy="923330"/>
          </a:xfrm>
          <a:prstGeom prst="rect">
            <a:avLst/>
          </a:prstGeom>
          <a:solidFill>
            <a:srgbClr val="487A9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err="1">
                <a:ln>
                  <a:noFill/>
                </a:ln>
                <a:solidFill>
                  <a:prstClr val="white"/>
                </a:solidFill>
                <a:effectLst/>
                <a:uLnTx/>
                <a:uFillTx/>
                <a:latin typeface="Calibri" panose="020F0502020204030204"/>
                <a:ea typeface="+mn-ea"/>
                <a:cs typeface="+mn-cs"/>
              </a:rPr>
              <a:t>Funded</a:t>
            </a:r>
            <a:r>
              <a:rPr kumimoji="0" lang="de-DE"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de-DE" b="0" i="0" u="none" strike="noStrike" kern="1200" cap="none" spc="0" normalizeH="0" baseline="0" noProof="0" dirty="0" err="1">
                <a:ln>
                  <a:noFill/>
                </a:ln>
                <a:solidFill>
                  <a:prstClr val="white"/>
                </a:solidFill>
                <a:effectLst/>
                <a:uLnTx/>
                <a:uFillTx/>
                <a:latin typeface="Calibri" panose="020F0502020204030204"/>
                <a:ea typeface="+mn-ea"/>
                <a:cs typeface="+mn-cs"/>
              </a:rPr>
              <a:t>by</a:t>
            </a:r>
            <a:r>
              <a:rPr kumimoji="0" lang="de-DE" b="0" i="0" u="none" strike="noStrike" kern="1200" cap="none" spc="0" normalizeH="0" baseline="0" noProof="0" dirty="0">
                <a:ln>
                  <a:noFill/>
                </a:ln>
                <a:solidFill>
                  <a:prstClr val="white"/>
                </a:solidFill>
                <a:effectLst/>
                <a:uLnTx/>
                <a:uFillTx/>
                <a:latin typeface="Calibri" panose="020F0502020204030204"/>
                <a:ea typeface="+mn-ea"/>
                <a:cs typeface="+mn-cs"/>
              </a:rPr>
              <a:t> Deutsche Forschungsgemeinschaft </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(DFG, German Research Foundation)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de-DE" b="0" i="0" u="none" strike="noStrike" kern="1200" cap="none" spc="0" normalizeH="0" baseline="0" noProof="0" dirty="0">
                <a:ln>
                  <a:noFill/>
                </a:ln>
                <a:solidFill>
                  <a:prstClr val="white"/>
                </a:solidFill>
                <a:effectLst/>
                <a:uLnTx/>
                <a:uFillTx/>
                <a:latin typeface="Calibri" panose="020F0502020204030204"/>
                <a:ea typeface="+mn-ea"/>
                <a:cs typeface="+mn-cs"/>
              </a:rPr>
              <a:t>Project number</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 422180965; 381713393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Research Unit 2718: Modal and </a:t>
            </a:r>
            <a:r>
              <a:rPr kumimoji="0" lang="en-GB" b="0" i="0" u="none" strike="noStrike" kern="1200" cap="none" spc="0" normalizeH="0" baseline="0" noProof="0" dirty="0" err="1">
                <a:ln>
                  <a:noFill/>
                </a:ln>
                <a:solidFill>
                  <a:prstClr val="white"/>
                </a:solidFill>
                <a:effectLst/>
                <a:uLnTx/>
                <a:uFillTx/>
                <a:latin typeface="Calibri" panose="020F0502020204030204"/>
                <a:ea typeface="+mn-ea"/>
                <a:cs typeface="+mn-cs"/>
              </a:rPr>
              <a:t>Amodal</a:t>
            </a:r>
            <a:r>
              <a:rPr kumimoji="0" lang="en-GB" b="0" i="0" u="none" strike="noStrike" kern="1200" cap="none" spc="0" normalizeH="0" baseline="0" noProof="0" dirty="0">
                <a:ln>
                  <a:noFill/>
                </a:ln>
                <a:solidFill>
                  <a:prstClr val="white"/>
                </a:solidFill>
                <a:effectLst/>
                <a:uLnTx/>
                <a:uFillTx/>
                <a:latin typeface="Calibri" panose="020F0502020204030204"/>
                <a:ea typeface="+mn-ea"/>
                <a:cs typeface="+mn-cs"/>
              </a:rPr>
              <a:t> Cognition</a:t>
            </a:r>
            <a:endParaRPr kumimoji="0" lang="de-DE"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1C4385-53FB-46F2-A09F-2F79B5FE7C31}"/>
              </a:ext>
            </a:extLst>
          </p:cNvPr>
          <p:cNvPicPr>
            <a:picLocks noChangeAspect="1"/>
          </p:cNvPicPr>
          <p:nvPr/>
        </p:nvPicPr>
        <p:blipFill rotWithShape="1">
          <a:blip r:embed="rId3"/>
          <a:srcRect l="2026" t="3347" r="1301" b="2578"/>
          <a:stretch/>
        </p:blipFill>
        <p:spPr>
          <a:xfrm>
            <a:off x="11429999" y="5962906"/>
            <a:ext cx="762001" cy="895094"/>
          </a:xfrm>
          <a:prstGeom prst="rect">
            <a:avLst/>
          </a:prstGeom>
        </p:spPr>
      </p:pic>
    </p:spTree>
    <p:extLst>
      <p:ext uri="{BB962C8B-B14F-4D97-AF65-F5344CB8AC3E}">
        <p14:creationId xmlns:p14="http://schemas.microsoft.com/office/powerpoint/2010/main" val="1082399643"/>
      </p:ext>
    </p:extLst>
  </p:cSld>
  <p:clrMapOvr>
    <a:masterClrMapping/>
  </p:clrMapOvr>
  <mc:AlternateContent xmlns:mc="http://schemas.openxmlformats.org/markup-compatibility/2006" xmlns:p14="http://schemas.microsoft.com/office/powerpoint/2010/main">
    <mc:Choice Requires="p14">
      <p:transition spd="slow" p14:dur="2000" advTm="8291"/>
    </mc:Choice>
    <mc:Fallback xmlns="">
      <p:transition spd="slow" advTm="82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2E1A6-B6A2-4878-9A47-EDAD1FA6CA54}"/>
              </a:ext>
            </a:extLst>
          </p:cNvPr>
          <p:cNvSpPr>
            <a:spLocks noGrp="1"/>
          </p:cNvSpPr>
          <p:nvPr>
            <p:ph type="title"/>
          </p:nvPr>
        </p:nvSpPr>
        <p:spPr>
          <a:xfrm>
            <a:off x="2128463" y="885675"/>
            <a:ext cx="7886700" cy="994172"/>
          </a:xfrm>
        </p:spPr>
        <p:txBody>
          <a:bodyPr>
            <a:normAutofit fontScale="90000"/>
          </a:bodyPr>
          <a:lstStyle/>
          <a:p>
            <a:pPr algn="ctr"/>
            <a:r>
              <a:rPr lang="en-GB" dirty="0"/>
              <a:t>Garner Interference depends on Decision Time</a:t>
            </a:r>
          </a:p>
        </p:txBody>
      </p:sp>
      <p:sp>
        <p:nvSpPr>
          <p:cNvPr id="6" name="Content Placeholder 5">
            <a:extLst>
              <a:ext uri="{FF2B5EF4-FFF2-40B4-BE49-F238E27FC236}">
                <a16:creationId xmlns:a16="http://schemas.microsoft.com/office/drawing/2014/main" id="{7FB7E3F6-D24E-4CF5-A4DC-AF7FCB57C8D7}"/>
              </a:ext>
            </a:extLst>
          </p:cNvPr>
          <p:cNvSpPr>
            <a:spLocks noGrp="1"/>
          </p:cNvSpPr>
          <p:nvPr>
            <p:ph idx="1"/>
          </p:nvPr>
        </p:nvSpPr>
        <p:spPr>
          <a:xfrm>
            <a:off x="2128463" y="2568723"/>
            <a:ext cx="7886700" cy="2856252"/>
          </a:xfrm>
        </p:spPr>
        <p:txBody>
          <a:bodyPr/>
          <a:lstStyle/>
          <a:p>
            <a:pPr marL="0" indent="0">
              <a:buNone/>
            </a:pPr>
            <a:endParaRPr lang="en-GB" dirty="0"/>
          </a:p>
          <a:p>
            <a:pPr marL="257175" lvl="1" indent="0">
              <a:buNone/>
            </a:pPr>
            <a:endParaRPr lang="en-GB" dirty="0"/>
          </a:p>
        </p:txBody>
      </p:sp>
      <p:sp>
        <p:nvSpPr>
          <p:cNvPr id="27" name="TextBox 26">
            <a:extLst>
              <a:ext uri="{FF2B5EF4-FFF2-40B4-BE49-F238E27FC236}">
                <a16:creationId xmlns:a16="http://schemas.microsoft.com/office/drawing/2014/main" id="{CA840141-7B64-44E1-9F13-C88D8111A5B4}"/>
              </a:ext>
            </a:extLst>
          </p:cNvPr>
          <p:cNvSpPr txBox="1"/>
          <p:nvPr/>
        </p:nvSpPr>
        <p:spPr>
          <a:xfrm>
            <a:off x="4874052" y="1628427"/>
            <a:ext cx="2349964" cy="323165"/>
          </a:xfrm>
          <a:prstGeom prst="rect">
            <a:avLst/>
          </a:prstGeom>
          <a:noFill/>
        </p:spPr>
        <p:txBody>
          <a:bodyPr wrap="square" rtlCol="0">
            <a:spAutoFit/>
          </a:bodyPr>
          <a:lstStyle/>
          <a:p>
            <a:pPr algn="ctr"/>
            <a:r>
              <a:rPr lang="en-US" sz="1500" b="1" dirty="0">
                <a:solidFill>
                  <a:srgbClr val="0070C0"/>
                </a:solidFill>
                <a:latin typeface="Calibri Light" panose="020F0302020204030204"/>
              </a:rPr>
              <a:t>Long decision amplitude</a:t>
            </a:r>
          </a:p>
        </p:txBody>
      </p:sp>
      <p:sp>
        <p:nvSpPr>
          <p:cNvPr id="28" name="TextBox 27">
            <a:extLst>
              <a:ext uri="{FF2B5EF4-FFF2-40B4-BE49-F238E27FC236}">
                <a16:creationId xmlns:a16="http://schemas.microsoft.com/office/drawing/2014/main" id="{7B647A44-BE15-4F68-A9F4-8228AE377884}"/>
              </a:ext>
            </a:extLst>
          </p:cNvPr>
          <p:cNvSpPr txBox="1"/>
          <p:nvPr/>
        </p:nvSpPr>
        <p:spPr>
          <a:xfrm>
            <a:off x="8642010" y="1640930"/>
            <a:ext cx="2238957" cy="323165"/>
          </a:xfrm>
          <a:prstGeom prst="rect">
            <a:avLst/>
          </a:prstGeom>
          <a:noFill/>
        </p:spPr>
        <p:txBody>
          <a:bodyPr wrap="square" rtlCol="0">
            <a:spAutoFit/>
          </a:bodyPr>
          <a:lstStyle/>
          <a:p>
            <a:pPr algn="ctr"/>
            <a:r>
              <a:rPr lang="en-US" sz="1500" b="1" dirty="0">
                <a:solidFill>
                  <a:srgbClr val="00B050"/>
                </a:solidFill>
                <a:latin typeface="Calibri Light" panose="020F0302020204030204"/>
              </a:rPr>
              <a:t>Short decision amplitude</a:t>
            </a:r>
          </a:p>
        </p:txBody>
      </p:sp>
      <p:cxnSp>
        <p:nvCxnSpPr>
          <p:cNvPr id="25" name="Straight Connector 24">
            <a:extLst>
              <a:ext uri="{FF2B5EF4-FFF2-40B4-BE49-F238E27FC236}">
                <a16:creationId xmlns:a16="http://schemas.microsoft.com/office/drawing/2014/main" id="{91B3B43A-F4F5-45CC-8009-2FAFAB72175A}"/>
              </a:ext>
            </a:extLst>
          </p:cNvPr>
          <p:cNvCxnSpPr>
            <a:cxnSpLocks/>
          </p:cNvCxnSpPr>
          <p:nvPr/>
        </p:nvCxnSpPr>
        <p:spPr>
          <a:xfrm>
            <a:off x="7968495" y="1628427"/>
            <a:ext cx="0" cy="47585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Rectangle 56">
            <a:extLst>
              <a:ext uri="{FF2B5EF4-FFF2-40B4-BE49-F238E27FC236}">
                <a16:creationId xmlns:a16="http://schemas.microsoft.com/office/drawing/2014/main" id="{26CF52D8-9C35-41C9-9D92-67D952D14E68}"/>
              </a:ext>
            </a:extLst>
          </p:cNvPr>
          <p:cNvSpPr/>
          <p:nvPr/>
        </p:nvSpPr>
        <p:spPr>
          <a:xfrm>
            <a:off x="10213309" y="5893630"/>
            <a:ext cx="1742785" cy="307777"/>
          </a:xfrm>
          <a:prstGeom prst="rect">
            <a:avLst/>
          </a:prstGeom>
        </p:spPr>
        <p:txBody>
          <a:bodyPr wrap="none">
            <a:spAutoFit/>
          </a:bodyPr>
          <a:lstStyle/>
          <a:p>
            <a:r>
              <a:rPr lang="en-US" sz="1400" dirty="0">
                <a:solidFill>
                  <a:prstClr val="white">
                    <a:lumMod val="50000"/>
                  </a:prstClr>
                </a:solidFill>
                <a:latin typeface="Calibri" panose="020F0502020204030204"/>
              </a:rPr>
              <a:t>Hesse &amp; Schenk 2013</a:t>
            </a:r>
            <a:endParaRPr lang="en-GB" sz="1400" dirty="0">
              <a:solidFill>
                <a:prstClr val="white">
                  <a:lumMod val="50000"/>
                </a:prstClr>
              </a:solidFill>
              <a:latin typeface="Calibri" panose="020F0502020204030204"/>
            </a:endParaRPr>
          </a:p>
        </p:txBody>
      </p:sp>
      <p:sp>
        <p:nvSpPr>
          <p:cNvPr id="46" name="Date Placeholder 45">
            <a:extLst>
              <a:ext uri="{FF2B5EF4-FFF2-40B4-BE49-F238E27FC236}">
                <a16:creationId xmlns:a16="http://schemas.microsoft.com/office/drawing/2014/main" id="{E4C84156-EAFD-431A-9B41-6920787C3C16}"/>
              </a:ext>
            </a:extLst>
          </p:cNvPr>
          <p:cNvSpPr>
            <a:spLocks noGrp="1"/>
          </p:cNvSpPr>
          <p:nvPr>
            <p:ph type="dt" sz="half" idx="10"/>
          </p:nvPr>
        </p:nvSpPr>
        <p:spPr/>
        <p:txBody>
          <a:bodyPr/>
          <a:lstStyle/>
          <a:p>
            <a:fld id="{2A15F22D-3CF9-424A-B1C5-F1F62A2BF807}" type="datetime1">
              <a:rPr lang="de-DE" smtClean="0">
                <a:solidFill>
                  <a:prstClr val="black">
                    <a:tint val="75000"/>
                  </a:prstClr>
                </a:solidFill>
                <a:latin typeface="Calibri" panose="020F0502020204030204"/>
              </a:rPr>
              <a:t>21.03.2022</a:t>
            </a:fld>
            <a:endParaRPr lang="en-GB" dirty="0">
              <a:solidFill>
                <a:prstClr val="black">
                  <a:tint val="75000"/>
                </a:prstClr>
              </a:solidFill>
              <a:latin typeface="Calibri" panose="020F0502020204030204"/>
            </a:endParaRPr>
          </a:p>
        </p:txBody>
      </p:sp>
      <p:sp>
        <p:nvSpPr>
          <p:cNvPr id="58" name="Footer Placeholder 57">
            <a:extLst>
              <a:ext uri="{FF2B5EF4-FFF2-40B4-BE49-F238E27FC236}">
                <a16:creationId xmlns:a16="http://schemas.microsoft.com/office/drawing/2014/main" id="{E269C67C-B9AA-48A0-A2B0-284D91C50C73}"/>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59" name="Slide Number Placeholder 58">
            <a:extLst>
              <a:ext uri="{FF2B5EF4-FFF2-40B4-BE49-F238E27FC236}">
                <a16:creationId xmlns:a16="http://schemas.microsoft.com/office/drawing/2014/main" id="{B28A60C4-F8A5-4A3B-AD65-CDAE5C29C0B7}"/>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10</a:t>
            </a:fld>
            <a:endParaRPr lang="en-GB" dirty="0">
              <a:solidFill>
                <a:prstClr val="black">
                  <a:tint val="75000"/>
                </a:prstClr>
              </a:solidFill>
              <a:latin typeface="Calibri" panose="020F0502020204030204"/>
            </a:endParaRPr>
          </a:p>
        </p:txBody>
      </p:sp>
      <p:grpSp>
        <p:nvGrpSpPr>
          <p:cNvPr id="4" name="Group 3">
            <a:extLst>
              <a:ext uri="{FF2B5EF4-FFF2-40B4-BE49-F238E27FC236}">
                <a16:creationId xmlns:a16="http://schemas.microsoft.com/office/drawing/2014/main" id="{2EBA6323-6DBF-4031-AECE-0BD2527E1905}"/>
              </a:ext>
            </a:extLst>
          </p:cNvPr>
          <p:cNvGrpSpPr/>
          <p:nvPr/>
        </p:nvGrpSpPr>
        <p:grpSpPr>
          <a:xfrm>
            <a:off x="905770" y="1628427"/>
            <a:ext cx="2779582" cy="4796085"/>
            <a:chOff x="638802" y="1024673"/>
            <a:chExt cx="2779582" cy="4796085"/>
          </a:xfrm>
        </p:grpSpPr>
        <p:sp>
          <p:nvSpPr>
            <p:cNvPr id="26" name="TextBox 25">
              <a:extLst>
                <a:ext uri="{FF2B5EF4-FFF2-40B4-BE49-F238E27FC236}">
                  <a16:creationId xmlns:a16="http://schemas.microsoft.com/office/drawing/2014/main" id="{76854EE0-71F5-4346-A7C3-F4018D691BC8}"/>
                </a:ext>
              </a:extLst>
            </p:cNvPr>
            <p:cNvSpPr txBox="1"/>
            <p:nvPr/>
          </p:nvSpPr>
          <p:spPr>
            <a:xfrm>
              <a:off x="846079" y="1037177"/>
              <a:ext cx="1737642" cy="323165"/>
            </a:xfrm>
            <a:prstGeom prst="rect">
              <a:avLst/>
            </a:prstGeom>
            <a:noFill/>
          </p:spPr>
          <p:txBody>
            <a:bodyPr wrap="square" rtlCol="0">
              <a:spAutoFit/>
            </a:bodyPr>
            <a:lstStyle/>
            <a:p>
              <a:pPr algn="ctr"/>
              <a:r>
                <a:rPr lang="en-US" sz="1500" b="1" dirty="0">
                  <a:solidFill>
                    <a:srgbClr val="FF0000"/>
                  </a:solidFill>
                  <a:latin typeface="Calibri Light" panose="020F0302020204030204"/>
                </a:rPr>
                <a:t>Classic</a:t>
              </a:r>
            </a:p>
          </p:txBody>
        </p:sp>
        <p:sp>
          <p:nvSpPr>
            <p:cNvPr id="33" name="Oval 32">
              <a:extLst>
                <a:ext uri="{FF2B5EF4-FFF2-40B4-BE49-F238E27FC236}">
                  <a16:creationId xmlns:a16="http://schemas.microsoft.com/office/drawing/2014/main" id="{9229AFBA-A9AA-4B86-A3FE-62946F925513}"/>
                </a:ext>
              </a:extLst>
            </p:cNvPr>
            <p:cNvSpPr>
              <a:spLocks noChangeAspect="1"/>
            </p:cNvSpPr>
            <p:nvPr/>
          </p:nvSpPr>
          <p:spPr>
            <a:xfrm>
              <a:off x="1347486" y="3791550"/>
              <a:ext cx="123538" cy="135255"/>
            </a:xfrm>
            <a:prstGeom prst="ellipse">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350" b="1">
                <a:solidFill>
                  <a:prstClr val="black"/>
                </a:solidFill>
                <a:latin typeface="Calibri" panose="020F0502020204030204"/>
              </a:endParaRPr>
            </a:p>
          </p:txBody>
        </p:sp>
        <p:sp>
          <p:nvSpPr>
            <p:cNvPr id="34" name="Oval 33">
              <a:extLst>
                <a:ext uri="{FF2B5EF4-FFF2-40B4-BE49-F238E27FC236}">
                  <a16:creationId xmlns:a16="http://schemas.microsoft.com/office/drawing/2014/main" id="{85603560-3F2A-4895-BB4B-135A639A2DCE}"/>
                </a:ext>
              </a:extLst>
            </p:cNvPr>
            <p:cNvSpPr>
              <a:spLocks noChangeAspect="1"/>
            </p:cNvSpPr>
            <p:nvPr/>
          </p:nvSpPr>
          <p:spPr>
            <a:xfrm>
              <a:off x="1871458" y="3791577"/>
              <a:ext cx="123538" cy="135255"/>
            </a:xfrm>
            <a:prstGeom prst="ellipse">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sz="1350" b="1">
                <a:solidFill>
                  <a:prstClr val="black"/>
                </a:solidFill>
                <a:latin typeface="Calibri" panose="020F0502020204030204"/>
              </a:endParaRPr>
            </a:p>
          </p:txBody>
        </p:sp>
        <p:cxnSp>
          <p:nvCxnSpPr>
            <p:cNvPr id="37" name="Straight Connector 36">
              <a:extLst>
                <a:ext uri="{FF2B5EF4-FFF2-40B4-BE49-F238E27FC236}">
                  <a16:creationId xmlns:a16="http://schemas.microsoft.com/office/drawing/2014/main" id="{5D23AB5D-F0B9-46DC-83B4-2F1803EC24DC}"/>
                </a:ext>
              </a:extLst>
            </p:cNvPr>
            <p:cNvCxnSpPr>
              <a:cxnSpLocks/>
            </p:cNvCxnSpPr>
            <p:nvPr/>
          </p:nvCxnSpPr>
          <p:spPr>
            <a:xfrm>
              <a:off x="3418384" y="1024673"/>
              <a:ext cx="0" cy="479608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0" name="Graphic 39" descr="Right pointing backhand index">
              <a:extLst>
                <a:ext uri="{FF2B5EF4-FFF2-40B4-BE49-F238E27FC236}">
                  <a16:creationId xmlns:a16="http://schemas.microsoft.com/office/drawing/2014/main" id="{636E4164-68E3-40E6-95FA-F7F4E8D985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708918" y="3852951"/>
              <a:ext cx="554404" cy="533259"/>
            </a:xfrm>
            <a:prstGeom prst="rect">
              <a:avLst/>
            </a:prstGeom>
          </p:spPr>
        </p:pic>
        <p:pic>
          <p:nvPicPr>
            <p:cNvPr id="41" name="Graphic 40" descr="Right pointing backhand index">
              <a:extLst>
                <a:ext uri="{FF2B5EF4-FFF2-40B4-BE49-F238E27FC236}">
                  <a16:creationId xmlns:a16="http://schemas.microsoft.com/office/drawing/2014/main" id="{70A0DAE5-B00E-4F89-9285-C408498C8C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flipV="1">
              <a:off x="1081506" y="3852952"/>
              <a:ext cx="554404" cy="533259"/>
            </a:xfrm>
            <a:prstGeom prst="rect">
              <a:avLst/>
            </a:prstGeom>
          </p:spPr>
        </p:pic>
        <p:sp>
          <p:nvSpPr>
            <p:cNvPr id="56" name="TextBox 55">
              <a:extLst>
                <a:ext uri="{FF2B5EF4-FFF2-40B4-BE49-F238E27FC236}">
                  <a16:creationId xmlns:a16="http://schemas.microsoft.com/office/drawing/2014/main" id="{712DFA04-BBFE-475F-9E18-7E58CFFBDE04}"/>
                </a:ext>
              </a:extLst>
            </p:cNvPr>
            <p:cNvSpPr txBox="1"/>
            <p:nvPr/>
          </p:nvSpPr>
          <p:spPr>
            <a:xfrm>
              <a:off x="638802" y="4447070"/>
              <a:ext cx="2010006" cy="276999"/>
            </a:xfrm>
            <a:prstGeom prst="rect">
              <a:avLst/>
            </a:prstGeom>
            <a:noFill/>
          </p:spPr>
          <p:txBody>
            <a:bodyPr wrap="square" rtlCol="0">
              <a:spAutoFit/>
            </a:bodyPr>
            <a:lstStyle/>
            <a:p>
              <a:pPr algn="ctr"/>
              <a:r>
                <a:rPr lang="en-GB" sz="1200" b="1" dirty="0">
                  <a:solidFill>
                    <a:srgbClr val="FFC000">
                      <a:lumMod val="75000"/>
                    </a:srgbClr>
                  </a:solidFill>
                  <a:latin typeface="Calibri" panose="020F0502020204030204"/>
                </a:rPr>
                <a:t>Button press = Decision</a:t>
              </a:r>
            </a:p>
          </p:txBody>
        </p:sp>
        <p:sp>
          <p:nvSpPr>
            <p:cNvPr id="3" name="TextBox 2">
              <a:extLst>
                <a:ext uri="{FF2B5EF4-FFF2-40B4-BE49-F238E27FC236}">
                  <a16:creationId xmlns:a16="http://schemas.microsoft.com/office/drawing/2014/main" id="{298F059F-F20E-48DA-8B51-DECE85946C4E}"/>
                </a:ext>
              </a:extLst>
            </p:cNvPr>
            <p:cNvSpPr txBox="1"/>
            <p:nvPr/>
          </p:nvSpPr>
          <p:spPr>
            <a:xfrm>
              <a:off x="1791235" y="3557405"/>
              <a:ext cx="573108" cy="261610"/>
            </a:xfrm>
            <a:prstGeom prst="rect">
              <a:avLst/>
            </a:prstGeom>
            <a:noFill/>
          </p:spPr>
          <p:txBody>
            <a:bodyPr wrap="square" rtlCol="0">
              <a:spAutoFit/>
            </a:bodyPr>
            <a:lstStyle/>
            <a:p>
              <a:r>
                <a:rPr lang="en-GB" sz="1100" b="1" dirty="0"/>
                <a:t>Wide</a:t>
              </a:r>
            </a:p>
          </p:txBody>
        </p:sp>
        <p:sp>
          <p:nvSpPr>
            <p:cNvPr id="60" name="TextBox 59">
              <a:extLst>
                <a:ext uri="{FF2B5EF4-FFF2-40B4-BE49-F238E27FC236}">
                  <a16:creationId xmlns:a16="http://schemas.microsoft.com/office/drawing/2014/main" id="{85B1ABA6-76C3-465C-A38C-8A753131EE81}"/>
                </a:ext>
              </a:extLst>
            </p:cNvPr>
            <p:cNvSpPr txBox="1"/>
            <p:nvPr/>
          </p:nvSpPr>
          <p:spPr>
            <a:xfrm>
              <a:off x="951181" y="3558849"/>
              <a:ext cx="674859" cy="261610"/>
            </a:xfrm>
            <a:prstGeom prst="rect">
              <a:avLst/>
            </a:prstGeom>
            <a:noFill/>
          </p:spPr>
          <p:txBody>
            <a:bodyPr wrap="square" rtlCol="0">
              <a:spAutoFit/>
            </a:bodyPr>
            <a:lstStyle/>
            <a:p>
              <a:r>
                <a:rPr lang="en-GB" sz="1100" b="1" dirty="0"/>
                <a:t>Narrow</a:t>
              </a:r>
            </a:p>
          </p:txBody>
        </p:sp>
      </p:grpSp>
      <p:grpSp>
        <p:nvGrpSpPr>
          <p:cNvPr id="31" name="Group 30">
            <a:extLst>
              <a:ext uri="{FF2B5EF4-FFF2-40B4-BE49-F238E27FC236}">
                <a16:creationId xmlns:a16="http://schemas.microsoft.com/office/drawing/2014/main" id="{C18288B6-87B9-45D7-B58F-F25CDC9F2A5F}"/>
              </a:ext>
            </a:extLst>
          </p:cNvPr>
          <p:cNvGrpSpPr/>
          <p:nvPr/>
        </p:nvGrpSpPr>
        <p:grpSpPr>
          <a:xfrm>
            <a:off x="4646544" y="4061852"/>
            <a:ext cx="2222986" cy="1985666"/>
            <a:chOff x="3299999" y="4061852"/>
            <a:chExt cx="2222986" cy="1985666"/>
          </a:xfrm>
        </p:grpSpPr>
        <p:sp>
          <p:nvSpPr>
            <p:cNvPr id="17" name="Oval 16">
              <a:extLst>
                <a:ext uri="{FF2B5EF4-FFF2-40B4-BE49-F238E27FC236}">
                  <a16:creationId xmlns:a16="http://schemas.microsoft.com/office/drawing/2014/main" id="{6162B316-7A08-4F7F-89ED-12562C4A0685}"/>
                </a:ext>
              </a:extLst>
            </p:cNvPr>
            <p:cNvSpPr/>
            <p:nvPr/>
          </p:nvSpPr>
          <p:spPr>
            <a:xfrm>
              <a:off x="4655054" y="5604705"/>
              <a:ext cx="94870" cy="988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solidFill>
                  <a:prstClr val="white"/>
                </a:solidFill>
                <a:latin typeface="Calibri" panose="020F0502020204030204"/>
              </a:endParaRPr>
            </a:p>
          </p:txBody>
        </p:sp>
        <p:sp>
          <p:nvSpPr>
            <p:cNvPr id="18" name="TextBox 17">
              <a:extLst>
                <a:ext uri="{FF2B5EF4-FFF2-40B4-BE49-F238E27FC236}">
                  <a16:creationId xmlns:a16="http://schemas.microsoft.com/office/drawing/2014/main" id="{18D18E98-695E-45E7-A9A7-032CE52FCE10}"/>
                </a:ext>
              </a:extLst>
            </p:cNvPr>
            <p:cNvSpPr txBox="1"/>
            <p:nvPr/>
          </p:nvSpPr>
          <p:spPr>
            <a:xfrm>
              <a:off x="4726906" y="5496720"/>
              <a:ext cx="549084" cy="276999"/>
            </a:xfrm>
            <a:prstGeom prst="rect">
              <a:avLst/>
            </a:prstGeom>
            <a:noFill/>
          </p:spPr>
          <p:txBody>
            <a:bodyPr wrap="square" rtlCol="0">
              <a:spAutoFit/>
            </a:bodyPr>
            <a:lstStyle/>
            <a:p>
              <a:r>
                <a:rPr lang="en-US" sz="1200" dirty="0">
                  <a:solidFill>
                    <a:prstClr val="black"/>
                  </a:solidFill>
                  <a:latin typeface="Calibri Light" panose="020F0302020204030204"/>
                </a:rPr>
                <a:t>Start </a:t>
              </a:r>
            </a:p>
          </p:txBody>
        </p:sp>
        <p:sp>
          <p:nvSpPr>
            <p:cNvPr id="36" name="Oval 35">
              <a:extLst>
                <a:ext uri="{FF2B5EF4-FFF2-40B4-BE49-F238E27FC236}">
                  <a16:creationId xmlns:a16="http://schemas.microsoft.com/office/drawing/2014/main" id="{548E062F-2D4A-415A-84F7-638F4ED20F6A}"/>
                </a:ext>
              </a:extLst>
            </p:cNvPr>
            <p:cNvSpPr>
              <a:spLocks noChangeAspect="1"/>
            </p:cNvSpPr>
            <p:nvPr/>
          </p:nvSpPr>
          <p:spPr>
            <a:xfrm>
              <a:off x="4499366" y="4300402"/>
              <a:ext cx="123538" cy="13525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latin typeface="Calibri" panose="020F0502020204030204"/>
              </a:endParaRPr>
            </a:p>
          </p:txBody>
        </p:sp>
        <p:pic>
          <p:nvPicPr>
            <p:cNvPr id="38" name="Graphic 37" descr="Right pointing backhand index">
              <a:extLst>
                <a:ext uri="{FF2B5EF4-FFF2-40B4-BE49-F238E27FC236}">
                  <a16:creationId xmlns:a16="http://schemas.microsoft.com/office/drawing/2014/main" id="{F7D48A00-E82F-4940-A5E8-728751422E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4532784" y="5635444"/>
              <a:ext cx="420085" cy="404064"/>
            </a:xfrm>
            <a:prstGeom prst="rect">
              <a:avLst/>
            </a:prstGeom>
          </p:spPr>
        </p:pic>
        <p:sp>
          <p:nvSpPr>
            <p:cNvPr id="43" name="Oval 42">
              <a:extLst>
                <a:ext uri="{FF2B5EF4-FFF2-40B4-BE49-F238E27FC236}">
                  <a16:creationId xmlns:a16="http://schemas.microsoft.com/office/drawing/2014/main" id="{42831351-525B-4596-8766-7436B57577D7}"/>
                </a:ext>
              </a:extLst>
            </p:cNvPr>
            <p:cNvSpPr>
              <a:spLocks noChangeAspect="1"/>
            </p:cNvSpPr>
            <p:nvPr/>
          </p:nvSpPr>
          <p:spPr>
            <a:xfrm>
              <a:off x="4794231" y="4303948"/>
              <a:ext cx="123538" cy="13525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latin typeface="Calibri" panose="020F0502020204030204"/>
              </a:endParaRPr>
            </a:p>
          </p:txBody>
        </p:sp>
        <p:cxnSp>
          <p:nvCxnSpPr>
            <p:cNvPr id="42" name="Straight Arrow Connector 41">
              <a:extLst>
                <a:ext uri="{FF2B5EF4-FFF2-40B4-BE49-F238E27FC236}">
                  <a16:creationId xmlns:a16="http://schemas.microsoft.com/office/drawing/2014/main" id="{25F27C33-3DC9-4193-BDC5-68512D1F2864}"/>
                </a:ext>
              </a:extLst>
            </p:cNvPr>
            <p:cNvCxnSpPr>
              <a:cxnSpLocks/>
            </p:cNvCxnSpPr>
            <p:nvPr/>
          </p:nvCxnSpPr>
          <p:spPr>
            <a:xfrm flipV="1">
              <a:off x="4708233" y="4351705"/>
              <a:ext cx="0" cy="1217974"/>
            </a:xfrm>
            <a:prstGeom prst="straightConnector1">
              <a:avLst/>
            </a:prstGeom>
            <a:ln>
              <a:solidFill>
                <a:schemeClr val="accent4">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49" name="TextBox 48">
              <a:extLst>
                <a:ext uri="{FF2B5EF4-FFF2-40B4-BE49-F238E27FC236}">
                  <a16:creationId xmlns:a16="http://schemas.microsoft.com/office/drawing/2014/main" id="{08E3F35B-C61F-4AEF-A005-FFAB032266D7}"/>
                </a:ext>
              </a:extLst>
            </p:cNvPr>
            <p:cNvSpPr txBox="1"/>
            <p:nvPr/>
          </p:nvSpPr>
          <p:spPr>
            <a:xfrm>
              <a:off x="4707428" y="4847450"/>
              <a:ext cx="815557" cy="307777"/>
            </a:xfrm>
            <a:prstGeom prst="rect">
              <a:avLst/>
            </a:prstGeom>
            <a:noFill/>
          </p:spPr>
          <p:txBody>
            <a:bodyPr wrap="square" rtlCol="0">
              <a:spAutoFit/>
            </a:bodyPr>
            <a:lstStyle/>
            <a:p>
              <a:r>
                <a:rPr lang="en-GB" sz="1400" dirty="0">
                  <a:solidFill>
                    <a:srgbClr val="FFC000">
                      <a:lumMod val="75000"/>
                    </a:srgbClr>
                  </a:solidFill>
                  <a:latin typeface="Calibri" panose="020F0502020204030204"/>
                </a:rPr>
                <a:t>35 cm</a:t>
              </a:r>
            </a:p>
          </p:txBody>
        </p:sp>
        <p:sp>
          <p:nvSpPr>
            <p:cNvPr id="53" name="TextBox 52">
              <a:extLst>
                <a:ext uri="{FF2B5EF4-FFF2-40B4-BE49-F238E27FC236}">
                  <a16:creationId xmlns:a16="http://schemas.microsoft.com/office/drawing/2014/main" id="{C027FBD9-EF3C-45F3-9A4B-C9D53B3E93E2}"/>
                </a:ext>
              </a:extLst>
            </p:cNvPr>
            <p:cNvSpPr txBox="1"/>
            <p:nvPr/>
          </p:nvSpPr>
          <p:spPr>
            <a:xfrm>
              <a:off x="3299999" y="4696880"/>
              <a:ext cx="1261136" cy="492443"/>
            </a:xfrm>
            <a:prstGeom prst="rect">
              <a:avLst/>
            </a:prstGeom>
            <a:noFill/>
          </p:spPr>
          <p:txBody>
            <a:bodyPr wrap="square" rtlCol="0">
              <a:spAutoFit/>
            </a:bodyPr>
            <a:lstStyle/>
            <a:p>
              <a:r>
                <a:rPr lang="en-GB" sz="1300" dirty="0">
                  <a:solidFill>
                    <a:srgbClr val="FFC000">
                      <a:lumMod val="75000"/>
                    </a:srgbClr>
                  </a:solidFill>
                  <a:latin typeface="Calibri" panose="020F0502020204030204"/>
                </a:rPr>
                <a:t>Decision occurs in-flight</a:t>
              </a:r>
            </a:p>
          </p:txBody>
        </p:sp>
        <p:sp>
          <p:nvSpPr>
            <p:cNvPr id="65" name="TextBox 64">
              <a:extLst>
                <a:ext uri="{FF2B5EF4-FFF2-40B4-BE49-F238E27FC236}">
                  <a16:creationId xmlns:a16="http://schemas.microsoft.com/office/drawing/2014/main" id="{E44899C7-A15A-4996-ABB2-84F5803CA30C}"/>
                </a:ext>
              </a:extLst>
            </p:cNvPr>
            <p:cNvSpPr txBox="1"/>
            <p:nvPr/>
          </p:nvSpPr>
          <p:spPr>
            <a:xfrm>
              <a:off x="4714894" y="4061852"/>
              <a:ext cx="573108" cy="261610"/>
            </a:xfrm>
            <a:prstGeom prst="rect">
              <a:avLst/>
            </a:prstGeom>
            <a:noFill/>
          </p:spPr>
          <p:txBody>
            <a:bodyPr wrap="square" rtlCol="0">
              <a:spAutoFit/>
            </a:bodyPr>
            <a:lstStyle/>
            <a:p>
              <a:r>
                <a:rPr lang="en-GB" sz="1100" dirty="0"/>
                <a:t>Wide</a:t>
              </a:r>
            </a:p>
          </p:txBody>
        </p:sp>
        <p:sp>
          <p:nvSpPr>
            <p:cNvPr id="66" name="TextBox 65">
              <a:extLst>
                <a:ext uri="{FF2B5EF4-FFF2-40B4-BE49-F238E27FC236}">
                  <a16:creationId xmlns:a16="http://schemas.microsoft.com/office/drawing/2014/main" id="{153D8D5E-066C-415E-99B8-580063B270B7}"/>
                </a:ext>
              </a:extLst>
            </p:cNvPr>
            <p:cNvSpPr txBox="1"/>
            <p:nvPr/>
          </p:nvSpPr>
          <p:spPr>
            <a:xfrm>
              <a:off x="4113996" y="4063296"/>
              <a:ext cx="674859" cy="261610"/>
            </a:xfrm>
            <a:prstGeom prst="rect">
              <a:avLst/>
            </a:prstGeom>
            <a:noFill/>
          </p:spPr>
          <p:txBody>
            <a:bodyPr wrap="square" rtlCol="0">
              <a:spAutoFit/>
            </a:bodyPr>
            <a:lstStyle/>
            <a:p>
              <a:r>
                <a:rPr lang="en-GB" sz="1100" dirty="0"/>
                <a:t>Narrow</a:t>
              </a:r>
            </a:p>
          </p:txBody>
        </p:sp>
      </p:grpSp>
      <p:grpSp>
        <p:nvGrpSpPr>
          <p:cNvPr id="71" name="Group 70">
            <a:extLst>
              <a:ext uri="{FF2B5EF4-FFF2-40B4-BE49-F238E27FC236}">
                <a16:creationId xmlns:a16="http://schemas.microsoft.com/office/drawing/2014/main" id="{D6CDEE01-E180-4DCC-9902-F6C413D66ED6}"/>
              </a:ext>
            </a:extLst>
          </p:cNvPr>
          <p:cNvGrpSpPr/>
          <p:nvPr/>
        </p:nvGrpSpPr>
        <p:grpSpPr>
          <a:xfrm>
            <a:off x="8474911" y="3469776"/>
            <a:ext cx="2220125" cy="1661252"/>
            <a:chOff x="9143674" y="3063968"/>
            <a:chExt cx="2220125" cy="1661252"/>
          </a:xfrm>
        </p:grpSpPr>
        <p:sp>
          <p:nvSpPr>
            <p:cNvPr id="10" name="Oval 9">
              <a:extLst>
                <a:ext uri="{FF2B5EF4-FFF2-40B4-BE49-F238E27FC236}">
                  <a16:creationId xmlns:a16="http://schemas.microsoft.com/office/drawing/2014/main" id="{539D81F6-A8DD-405F-BFFB-0EEA2C703454}"/>
                </a:ext>
              </a:extLst>
            </p:cNvPr>
            <p:cNvSpPr>
              <a:spLocks noChangeAspect="1"/>
            </p:cNvSpPr>
            <p:nvPr/>
          </p:nvSpPr>
          <p:spPr>
            <a:xfrm>
              <a:off x="9581473" y="3777581"/>
              <a:ext cx="123538" cy="13525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latin typeface="Calibri" panose="020F0502020204030204"/>
              </a:endParaRPr>
            </a:p>
          </p:txBody>
        </p:sp>
        <p:sp>
          <p:nvSpPr>
            <p:cNvPr id="11" name="Oval 10">
              <a:extLst>
                <a:ext uri="{FF2B5EF4-FFF2-40B4-BE49-F238E27FC236}">
                  <a16:creationId xmlns:a16="http://schemas.microsoft.com/office/drawing/2014/main" id="{448D3AA3-9266-436E-92E1-1F7E617669CC}"/>
                </a:ext>
              </a:extLst>
            </p:cNvPr>
            <p:cNvSpPr>
              <a:spLocks noChangeAspect="1"/>
            </p:cNvSpPr>
            <p:nvPr/>
          </p:nvSpPr>
          <p:spPr>
            <a:xfrm>
              <a:off x="10316508" y="3769414"/>
              <a:ext cx="123538" cy="135255"/>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latin typeface="Calibri" panose="020F0502020204030204"/>
              </a:endParaRPr>
            </a:p>
          </p:txBody>
        </p:sp>
        <p:sp>
          <p:nvSpPr>
            <p:cNvPr id="12" name="Oval 11">
              <a:extLst>
                <a:ext uri="{FF2B5EF4-FFF2-40B4-BE49-F238E27FC236}">
                  <a16:creationId xmlns:a16="http://schemas.microsoft.com/office/drawing/2014/main" id="{491C11B3-6E95-410A-91B9-33216B85F37C}"/>
                </a:ext>
              </a:extLst>
            </p:cNvPr>
            <p:cNvSpPr>
              <a:spLocks noChangeAspect="1"/>
            </p:cNvSpPr>
            <p:nvPr/>
          </p:nvSpPr>
          <p:spPr>
            <a:xfrm>
              <a:off x="9963306" y="3779285"/>
              <a:ext cx="123538" cy="135255"/>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prstClr val="black"/>
                </a:solidFill>
                <a:latin typeface="Calibri" panose="020F0502020204030204"/>
              </a:endParaRPr>
            </a:p>
          </p:txBody>
        </p:sp>
        <p:sp>
          <p:nvSpPr>
            <p:cNvPr id="16" name="TextBox 15">
              <a:extLst>
                <a:ext uri="{FF2B5EF4-FFF2-40B4-BE49-F238E27FC236}">
                  <a16:creationId xmlns:a16="http://schemas.microsoft.com/office/drawing/2014/main" id="{E1048291-AADB-4C83-A464-ED111083E5F7}"/>
                </a:ext>
              </a:extLst>
            </p:cNvPr>
            <p:cNvSpPr txBox="1"/>
            <p:nvPr/>
          </p:nvSpPr>
          <p:spPr>
            <a:xfrm>
              <a:off x="9800826" y="3555545"/>
              <a:ext cx="572036" cy="253916"/>
            </a:xfrm>
            <a:prstGeom prst="rect">
              <a:avLst/>
            </a:prstGeom>
            <a:noFill/>
          </p:spPr>
          <p:txBody>
            <a:bodyPr wrap="square" rtlCol="0">
              <a:spAutoFit/>
            </a:bodyPr>
            <a:lstStyle/>
            <a:p>
              <a:r>
                <a:rPr lang="en-US" sz="1050" dirty="0">
                  <a:latin typeface="Calibri Light" panose="020F0302020204030204"/>
                </a:rPr>
                <a:t>Start</a:t>
              </a:r>
            </a:p>
          </p:txBody>
        </p:sp>
        <p:cxnSp>
          <p:nvCxnSpPr>
            <p:cNvPr id="44" name="Straight Arrow Connector 43">
              <a:extLst>
                <a:ext uri="{FF2B5EF4-FFF2-40B4-BE49-F238E27FC236}">
                  <a16:creationId xmlns:a16="http://schemas.microsoft.com/office/drawing/2014/main" id="{ECDEBCE0-BA32-45AA-8470-05485F0E2658}"/>
                </a:ext>
              </a:extLst>
            </p:cNvPr>
            <p:cNvCxnSpPr>
              <a:cxnSpLocks/>
            </p:cNvCxnSpPr>
            <p:nvPr/>
          </p:nvCxnSpPr>
          <p:spPr>
            <a:xfrm flipV="1">
              <a:off x="9711004" y="3830141"/>
              <a:ext cx="253326" cy="1"/>
            </a:xfrm>
            <a:prstGeom prst="straightConnector1">
              <a:avLst/>
            </a:prstGeom>
            <a:ln>
              <a:solidFill>
                <a:schemeClr val="accent4">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47" name="Straight Arrow Connector 46">
              <a:extLst>
                <a:ext uri="{FF2B5EF4-FFF2-40B4-BE49-F238E27FC236}">
                  <a16:creationId xmlns:a16="http://schemas.microsoft.com/office/drawing/2014/main" id="{60321098-9D8C-4ECA-AECE-E2EEE14A33BF}"/>
                </a:ext>
              </a:extLst>
            </p:cNvPr>
            <p:cNvCxnSpPr>
              <a:cxnSpLocks/>
            </p:cNvCxnSpPr>
            <p:nvPr/>
          </p:nvCxnSpPr>
          <p:spPr>
            <a:xfrm flipV="1">
              <a:off x="10088286" y="3836919"/>
              <a:ext cx="253326" cy="1"/>
            </a:xfrm>
            <a:prstGeom prst="straightConnector1">
              <a:avLst/>
            </a:prstGeom>
            <a:ln>
              <a:solidFill>
                <a:schemeClr val="accent4">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48" name="Arc 47">
              <a:extLst>
                <a:ext uri="{FF2B5EF4-FFF2-40B4-BE49-F238E27FC236}">
                  <a16:creationId xmlns:a16="http://schemas.microsoft.com/office/drawing/2014/main" id="{3821764D-CEE2-422D-94B1-83E1FA7A3044}"/>
                </a:ext>
              </a:extLst>
            </p:cNvPr>
            <p:cNvSpPr/>
            <p:nvPr/>
          </p:nvSpPr>
          <p:spPr>
            <a:xfrm flipH="1" flipV="1">
              <a:off x="10215338" y="3063968"/>
              <a:ext cx="982079" cy="1507364"/>
            </a:xfrm>
            <a:prstGeom prst="arc">
              <a:avLst/>
            </a:prstGeom>
            <a:ln w="19050">
              <a:solidFill>
                <a:srgbClr val="BF9000">
                  <a:alpha val="69804"/>
                </a:srgb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panose="020F0502020204030204"/>
              </a:endParaRPr>
            </a:p>
          </p:txBody>
        </p:sp>
        <p:sp>
          <p:nvSpPr>
            <p:cNvPr id="50" name="TextBox 49">
              <a:extLst>
                <a:ext uri="{FF2B5EF4-FFF2-40B4-BE49-F238E27FC236}">
                  <a16:creationId xmlns:a16="http://schemas.microsoft.com/office/drawing/2014/main" id="{4A521EC2-95FC-48D5-AC10-96B0C675B939}"/>
                </a:ext>
              </a:extLst>
            </p:cNvPr>
            <p:cNvSpPr txBox="1"/>
            <p:nvPr/>
          </p:nvSpPr>
          <p:spPr>
            <a:xfrm>
              <a:off x="10626762" y="4417443"/>
              <a:ext cx="737037" cy="307777"/>
            </a:xfrm>
            <a:prstGeom prst="rect">
              <a:avLst/>
            </a:prstGeom>
            <a:noFill/>
          </p:spPr>
          <p:txBody>
            <a:bodyPr wrap="square" rtlCol="0">
              <a:spAutoFit/>
            </a:bodyPr>
            <a:lstStyle/>
            <a:p>
              <a:r>
                <a:rPr lang="en-GB" sz="1400" dirty="0">
                  <a:solidFill>
                    <a:srgbClr val="FFC000">
                      <a:lumMod val="75000"/>
                    </a:srgbClr>
                  </a:solidFill>
                  <a:latin typeface="Calibri" panose="020F0502020204030204"/>
                </a:rPr>
                <a:t>5 cm</a:t>
              </a:r>
            </a:p>
          </p:txBody>
        </p:sp>
        <p:sp>
          <p:nvSpPr>
            <p:cNvPr id="63" name="TextBox 62">
              <a:extLst>
                <a:ext uri="{FF2B5EF4-FFF2-40B4-BE49-F238E27FC236}">
                  <a16:creationId xmlns:a16="http://schemas.microsoft.com/office/drawing/2014/main" id="{9E1D1EBB-96CD-4D55-916F-C6248F7A601E}"/>
                </a:ext>
              </a:extLst>
            </p:cNvPr>
            <p:cNvSpPr txBox="1"/>
            <p:nvPr/>
          </p:nvSpPr>
          <p:spPr>
            <a:xfrm>
              <a:off x="10260257" y="3888479"/>
              <a:ext cx="660436" cy="261610"/>
            </a:xfrm>
            <a:prstGeom prst="rect">
              <a:avLst/>
            </a:prstGeom>
            <a:noFill/>
          </p:spPr>
          <p:txBody>
            <a:bodyPr wrap="square" rtlCol="0">
              <a:spAutoFit/>
            </a:bodyPr>
            <a:lstStyle/>
            <a:p>
              <a:r>
                <a:rPr lang="en-GB" sz="1100" dirty="0"/>
                <a:t>Wide</a:t>
              </a:r>
            </a:p>
          </p:txBody>
        </p:sp>
        <p:sp>
          <p:nvSpPr>
            <p:cNvPr id="64" name="TextBox 63">
              <a:extLst>
                <a:ext uri="{FF2B5EF4-FFF2-40B4-BE49-F238E27FC236}">
                  <a16:creationId xmlns:a16="http://schemas.microsoft.com/office/drawing/2014/main" id="{9EBD8BA3-AC3E-491E-9A98-06F75A9874CA}"/>
                </a:ext>
              </a:extLst>
            </p:cNvPr>
            <p:cNvSpPr txBox="1"/>
            <p:nvPr/>
          </p:nvSpPr>
          <p:spPr>
            <a:xfrm>
              <a:off x="9143674" y="3877365"/>
              <a:ext cx="692412" cy="261610"/>
            </a:xfrm>
            <a:prstGeom prst="rect">
              <a:avLst/>
            </a:prstGeom>
            <a:noFill/>
          </p:spPr>
          <p:txBody>
            <a:bodyPr wrap="square" rtlCol="0">
              <a:spAutoFit/>
            </a:bodyPr>
            <a:lstStyle/>
            <a:p>
              <a:r>
                <a:rPr lang="en-GB" sz="1100" dirty="0"/>
                <a:t>Narrow</a:t>
              </a:r>
            </a:p>
          </p:txBody>
        </p:sp>
        <p:pic>
          <p:nvPicPr>
            <p:cNvPr id="69" name="Graphic 68" descr="Right pointing backhand index">
              <a:extLst>
                <a:ext uri="{FF2B5EF4-FFF2-40B4-BE49-F238E27FC236}">
                  <a16:creationId xmlns:a16="http://schemas.microsoft.com/office/drawing/2014/main" id="{C803C1C6-1A35-40E9-932C-27CE296ECF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9848182" y="3813737"/>
              <a:ext cx="420085" cy="404064"/>
            </a:xfrm>
            <a:prstGeom prst="rect">
              <a:avLst/>
            </a:prstGeom>
          </p:spPr>
        </p:pic>
      </p:grpSp>
      <p:grpSp>
        <p:nvGrpSpPr>
          <p:cNvPr id="75" name="Group 74">
            <a:extLst>
              <a:ext uri="{FF2B5EF4-FFF2-40B4-BE49-F238E27FC236}">
                <a16:creationId xmlns:a16="http://schemas.microsoft.com/office/drawing/2014/main" id="{FF9BA58C-788C-41C0-AB8E-88C3AAB08B7B}"/>
              </a:ext>
            </a:extLst>
          </p:cNvPr>
          <p:cNvGrpSpPr/>
          <p:nvPr/>
        </p:nvGrpSpPr>
        <p:grpSpPr>
          <a:xfrm>
            <a:off x="8749251" y="2012850"/>
            <a:ext cx="1593869" cy="1741129"/>
            <a:chOff x="4708457" y="2179516"/>
            <a:chExt cx="1593869" cy="1741129"/>
          </a:xfrm>
        </p:grpSpPr>
        <p:pic>
          <p:nvPicPr>
            <p:cNvPr id="72" name="Picture 71">
              <a:extLst>
                <a:ext uri="{FF2B5EF4-FFF2-40B4-BE49-F238E27FC236}">
                  <a16:creationId xmlns:a16="http://schemas.microsoft.com/office/drawing/2014/main" id="{70EB8F77-9EB3-44F3-A414-62296ECD83EF}"/>
                </a:ext>
              </a:extLst>
            </p:cNvPr>
            <p:cNvPicPr>
              <a:picLocks noChangeAspect="1"/>
            </p:cNvPicPr>
            <p:nvPr/>
          </p:nvPicPr>
          <p:blipFill rotWithShape="1">
            <a:blip r:embed="rId7">
              <a:extLst>
                <a:ext uri="{28A0092B-C50C-407E-A947-70E740481C1C}">
                  <a14:useLocalDpi xmlns:a14="http://schemas.microsoft.com/office/drawing/2010/main" val="0"/>
                </a:ext>
              </a:extLst>
            </a:blip>
            <a:srcRect l="67636" t="67800" r="802"/>
            <a:stretch/>
          </p:blipFill>
          <p:spPr>
            <a:xfrm>
              <a:off x="5275990" y="2179516"/>
              <a:ext cx="1026336" cy="1741129"/>
            </a:xfrm>
            <a:prstGeom prst="rect">
              <a:avLst/>
            </a:prstGeom>
          </p:spPr>
        </p:pic>
        <p:pic>
          <p:nvPicPr>
            <p:cNvPr id="74" name="Picture 73">
              <a:extLst>
                <a:ext uri="{FF2B5EF4-FFF2-40B4-BE49-F238E27FC236}">
                  <a16:creationId xmlns:a16="http://schemas.microsoft.com/office/drawing/2014/main" id="{50343862-1B24-4304-BE03-3DD2BF01D3E8}"/>
                </a:ext>
              </a:extLst>
            </p:cNvPr>
            <p:cNvPicPr>
              <a:picLocks noChangeAspect="1"/>
            </p:cNvPicPr>
            <p:nvPr/>
          </p:nvPicPr>
          <p:blipFill rotWithShape="1">
            <a:blip r:embed="rId7">
              <a:extLst>
                <a:ext uri="{28A0092B-C50C-407E-A947-70E740481C1C}">
                  <a14:useLocalDpi xmlns:a14="http://schemas.microsoft.com/office/drawing/2010/main" val="0"/>
                </a:ext>
              </a:extLst>
            </a:blip>
            <a:srcRect t="67800" r="82459"/>
            <a:stretch/>
          </p:blipFill>
          <p:spPr>
            <a:xfrm>
              <a:off x="4708457" y="2179516"/>
              <a:ext cx="570402" cy="1741129"/>
            </a:xfrm>
            <a:prstGeom prst="rect">
              <a:avLst/>
            </a:prstGeom>
          </p:spPr>
        </p:pic>
      </p:grpSp>
      <p:grpSp>
        <p:nvGrpSpPr>
          <p:cNvPr id="79" name="Group 78">
            <a:extLst>
              <a:ext uri="{FF2B5EF4-FFF2-40B4-BE49-F238E27FC236}">
                <a16:creationId xmlns:a16="http://schemas.microsoft.com/office/drawing/2014/main" id="{E78152EE-C288-4D98-9AD4-2119020E2793}"/>
              </a:ext>
            </a:extLst>
          </p:cNvPr>
          <p:cNvGrpSpPr/>
          <p:nvPr/>
        </p:nvGrpSpPr>
        <p:grpSpPr>
          <a:xfrm>
            <a:off x="5177744" y="2058562"/>
            <a:ext cx="1426002" cy="1743116"/>
            <a:chOff x="7863987" y="2110019"/>
            <a:chExt cx="1426002" cy="1743116"/>
          </a:xfrm>
        </p:grpSpPr>
        <p:pic>
          <p:nvPicPr>
            <p:cNvPr id="73" name="Picture 72">
              <a:extLst>
                <a:ext uri="{FF2B5EF4-FFF2-40B4-BE49-F238E27FC236}">
                  <a16:creationId xmlns:a16="http://schemas.microsoft.com/office/drawing/2014/main" id="{E950EB09-965F-4894-A1C7-B5C74C9BE5B9}"/>
                </a:ext>
              </a:extLst>
            </p:cNvPr>
            <p:cNvPicPr>
              <a:picLocks noChangeAspect="1"/>
            </p:cNvPicPr>
            <p:nvPr/>
          </p:nvPicPr>
          <p:blipFill rotWithShape="1">
            <a:blip r:embed="rId7">
              <a:extLst>
                <a:ext uri="{28A0092B-C50C-407E-A947-70E740481C1C}">
                  <a14:useLocalDpi xmlns:a14="http://schemas.microsoft.com/office/drawing/2010/main" val="0"/>
                </a:ext>
              </a:extLst>
            </a:blip>
            <a:srcRect l="40973" t="67800" r="34990"/>
            <a:stretch/>
          </p:blipFill>
          <p:spPr>
            <a:xfrm>
              <a:off x="8420968" y="2110019"/>
              <a:ext cx="781644" cy="1741129"/>
            </a:xfrm>
            <a:prstGeom prst="rect">
              <a:avLst/>
            </a:prstGeom>
          </p:spPr>
        </p:pic>
        <p:pic>
          <p:nvPicPr>
            <p:cNvPr id="77" name="Picture 76">
              <a:extLst>
                <a:ext uri="{FF2B5EF4-FFF2-40B4-BE49-F238E27FC236}">
                  <a16:creationId xmlns:a16="http://schemas.microsoft.com/office/drawing/2014/main" id="{8CBEF3F9-0F48-423C-A898-B3B7DA655EEB}"/>
                </a:ext>
              </a:extLst>
            </p:cNvPr>
            <p:cNvPicPr>
              <a:picLocks noChangeAspect="1"/>
            </p:cNvPicPr>
            <p:nvPr/>
          </p:nvPicPr>
          <p:blipFill rotWithShape="1">
            <a:blip r:embed="rId7">
              <a:extLst>
                <a:ext uri="{28A0092B-C50C-407E-A947-70E740481C1C}">
                  <a14:useLocalDpi xmlns:a14="http://schemas.microsoft.com/office/drawing/2010/main" val="0"/>
                </a:ext>
              </a:extLst>
            </a:blip>
            <a:srcRect l="2419" t="67800" r="80441"/>
            <a:stretch/>
          </p:blipFill>
          <p:spPr>
            <a:xfrm>
              <a:off x="7863987" y="2110621"/>
              <a:ext cx="557350" cy="1741129"/>
            </a:xfrm>
            <a:prstGeom prst="rect">
              <a:avLst/>
            </a:prstGeom>
          </p:spPr>
        </p:pic>
        <p:pic>
          <p:nvPicPr>
            <p:cNvPr id="78" name="Picture 77">
              <a:extLst>
                <a:ext uri="{FF2B5EF4-FFF2-40B4-BE49-F238E27FC236}">
                  <a16:creationId xmlns:a16="http://schemas.microsoft.com/office/drawing/2014/main" id="{6BA89EC1-CAB5-4899-B67D-372CC4B64D6F}"/>
                </a:ext>
              </a:extLst>
            </p:cNvPr>
            <p:cNvPicPr>
              <a:picLocks noChangeAspect="1"/>
            </p:cNvPicPr>
            <p:nvPr/>
          </p:nvPicPr>
          <p:blipFill rotWithShape="1">
            <a:blip r:embed="rId7">
              <a:extLst>
                <a:ext uri="{28A0092B-C50C-407E-A947-70E740481C1C}">
                  <a14:useLocalDpi xmlns:a14="http://schemas.microsoft.com/office/drawing/2010/main" val="0"/>
                </a:ext>
              </a:extLst>
            </a:blip>
            <a:srcRect l="94434" t="67800" r="2730"/>
            <a:stretch/>
          </p:blipFill>
          <p:spPr>
            <a:xfrm>
              <a:off x="9197759" y="2112006"/>
              <a:ext cx="92230" cy="1741129"/>
            </a:xfrm>
            <a:prstGeom prst="rect">
              <a:avLst/>
            </a:prstGeom>
          </p:spPr>
        </p:pic>
      </p:grpSp>
      <p:grpSp>
        <p:nvGrpSpPr>
          <p:cNvPr id="80" name="Group 79">
            <a:extLst>
              <a:ext uri="{FF2B5EF4-FFF2-40B4-BE49-F238E27FC236}">
                <a16:creationId xmlns:a16="http://schemas.microsoft.com/office/drawing/2014/main" id="{1FD53D8E-522B-4887-B9D8-5F7378CA17FD}"/>
              </a:ext>
            </a:extLst>
          </p:cNvPr>
          <p:cNvGrpSpPr/>
          <p:nvPr/>
        </p:nvGrpSpPr>
        <p:grpSpPr>
          <a:xfrm>
            <a:off x="1272981" y="2125029"/>
            <a:ext cx="1221614" cy="1587600"/>
            <a:chOff x="6751529" y="462430"/>
            <a:chExt cx="1221614" cy="1849522"/>
          </a:xfrm>
        </p:grpSpPr>
        <p:pic>
          <p:nvPicPr>
            <p:cNvPr id="81" name="Picture 80">
              <a:extLst>
                <a:ext uri="{FF2B5EF4-FFF2-40B4-BE49-F238E27FC236}">
                  <a16:creationId xmlns:a16="http://schemas.microsoft.com/office/drawing/2014/main" id="{DCD8EC43-B469-4293-81ED-1AF2D8B7171E}"/>
                </a:ext>
              </a:extLst>
            </p:cNvPr>
            <p:cNvPicPr>
              <a:picLocks noChangeAspect="1"/>
            </p:cNvPicPr>
            <p:nvPr/>
          </p:nvPicPr>
          <p:blipFill rotWithShape="1">
            <a:blip r:embed="rId7">
              <a:extLst>
                <a:ext uri="{28A0092B-C50C-407E-A947-70E740481C1C}">
                  <a14:useLocalDpi xmlns:a14="http://schemas.microsoft.com/office/drawing/2010/main" val="0"/>
                </a:ext>
              </a:extLst>
            </a:blip>
            <a:srcRect l="6890" t="1184" r="58634" b="64710"/>
            <a:stretch/>
          </p:blipFill>
          <p:spPr>
            <a:xfrm>
              <a:off x="6751529" y="463464"/>
              <a:ext cx="1121079" cy="1844172"/>
            </a:xfrm>
            <a:prstGeom prst="rect">
              <a:avLst/>
            </a:prstGeom>
          </p:spPr>
        </p:pic>
        <p:pic>
          <p:nvPicPr>
            <p:cNvPr id="82" name="Picture 81">
              <a:extLst>
                <a:ext uri="{FF2B5EF4-FFF2-40B4-BE49-F238E27FC236}">
                  <a16:creationId xmlns:a16="http://schemas.microsoft.com/office/drawing/2014/main" id="{2CA2C069-3E43-47DB-97B9-B48F5693E1EB}"/>
                </a:ext>
              </a:extLst>
            </p:cNvPr>
            <p:cNvPicPr>
              <a:picLocks noChangeAspect="1"/>
            </p:cNvPicPr>
            <p:nvPr/>
          </p:nvPicPr>
          <p:blipFill rotWithShape="1">
            <a:blip r:embed="rId7">
              <a:extLst>
                <a:ext uri="{28A0092B-C50C-407E-A947-70E740481C1C}">
                  <a14:useLocalDpi xmlns:a14="http://schemas.microsoft.com/office/drawing/2010/main" val="0"/>
                </a:ext>
              </a:extLst>
            </a:blip>
            <a:srcRect l="94138" t="1184" r="2395" b="64710"/>
            <a:stretch/>
          </p:blipFill>
          <p:spPr>
            <a:xfrm>
              <a:off x="7860082" y="462430"/>
              <a:ext cx="113061" cy="1849522"/>
            </a:xfrm>
            <a:prstGeom prst="rect">
              <a:avLst/>
            </a:prstGeom>
          </p:spPr>
        </p:pic>
      </p:grpSp>
      <p:sp>
        <p:nvSpPr>
          <p:cNvPr id="54" name="TextBox 53">
            <a:extLst>
              <a:ext uri="{FF2B5EF4-FFF2-40B4-BE49-F238E27FC236}">
                <a16:creationId xmlns:a16="http://schemas.microsoft.com/office/drawing/2014/main" id="{786FF3CE-6E5F-4635-933E-C5A3EA14C580}"/>
              </a:ext>
            </a:extLst>
          </p:cNvPr>
          <p:cNvSpPr txBox="1"/>
          <p:nvPr/>
        </p:nvSpPr>
        <p:spPr>
          <a:xfrm>
            <a:off x="8776478" y="4983951"/>
            <a:ext cx="1261136" cy="492443"/>
          </a:xfrm>
          <a:prstGeom prst="rect">
            <a:avLst/>
          </a:prstGeom>
          <a:noFill/>
        </p:spPr>
        <p:txBody>
          <a:bodyPr wrap="square" rtlCol="0">
            <a:spAutoFit/>
          </a:bodyPr>
          <a:lstStyle/>
          <a:p>
            <a:r>
              <a:rPr lang="en-GB" sz="1300" dirty="0">
                <a:solidFill>
                  <a:srgbClr val="FFC000">
                    <a:lumMod val="75000"/>
                  </a:srgbClr>
                </a:solidFill>
                <a:latin typeface="Calibri" panose="020F0502020204030204"/>
              </a:rPr>
              <a:t>Decision occurs before start</a:t>
            </a:r>
          </a:p>
        </p:txBody>
      </p:sp>
    </p:spTree>
    <p:extLst>
      <p:ext uri="{BB962C8B-B14F-4D97-AF65-F5344CB8AC3E}">
        <p14:creationId xmlns:p14="http://schemas.microsoft.com/office/powerpoint/2010/main" val="32201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0BA4-506C-4832-963D-D410731B033E}"/>
              </a:ext>
            </a:extLst>
          </p:cNvPr>
          <p:cNvSpPr>
            <a:spLocks noGrp="1"/>
          </p:cNvSpPr>
          <p:nvPr>
            <p:ph type="title"/>
          </p:nvPr>
        </p:nvSpPr>
        <p:spPr/>
        <p:txBody>
          <a:bodyPr/>
          <a:lstStyle/>
          <a:p>
            <a:pPr algn="ctr"/>
            <a:r>
              <a:rPr lang="en-GB" dirty="0"/>
              <a:t>Replication Results</a:t>
            </a:r>
          </a:p>
        </p:txBody>
      </p:sp>
      <p:sp>
        <p:nvSpPr>
          <p:cNvPr id="4" name="Date Placeholder 3">
            <a:extLst>
              <a:ext uri="{FF2B5EF4-FFF2-40B4-BE49-F238E27FC236}">
                <a16:creationId xmlns:a16="http://schemas.microsoft.com/office/drawing/2014/main" id="{76914122-85B5-43CF-9415-312EC1FCA1C6}"/>
              </a:ext>
            </a:extLst>
          </p:cNvPr>
          <p:cNvSpPr>
            <a:spLocks noGrp="1"/>
          </p:cNvSpPr>
          <p:nvPr>
            <p:ph type="dt" sz="half" idx="10"/>
          </p:nvPr>
        </p:nvSpPr>
        <p:spPr/>
        <p:txBody>
          <a:bodyPr/>
          <a:lstStyle/>
          <a:p>
            <a:fld id="{5498FBF1-9AF9-40E5-9676-0E76E079B945}" type="datetime1">
              <a:rPr lang="de-DE" smtClean="0"/>
              <a:t>21.03.2022</a:t>
            </a:fld>
            <a:endParaRPr lang="en-GB"/>
          </a:p>
        </p:txBody>
      </p:sp>
      <p:sp>
        <p:nvSpPr>
          <p:cNvPr id="5" name="Footer Placeholder 4">
            <a:extLst>
              <a:ext uri="{FF2B5EF4-FFF2-40B4-BE49-F238E27FC236}">
                <a16:creationId xmlns:a16="http://schemas.microsoft.com/office/drawing/2014/main" id="{8561CD18-1695-4DD9-8C9E-FE6E486166A4}"/>
              </a:ext>
            </a:extLst>
          </p:cNvPr>
          <p:cNvSpPr>
            <a:spLocks noGrp="1"/>
          </p:cNvSpPr>
          <p:nvPr>
            <p:ph type="ftr" sz="quarter" idx="11"/>
          </p:nvPr>
        </p:nvSpPr>
        <p:spPr/>
        <p:txBody>
          <a:bodyPr/>
          <a:lstStyle/>
          <a:p>
            <a:r>
              <a:rPr lang="en-US"/>
              <a:t>Reviewing evidence for different representations in perception and action</a:t>
            </a:r>
            <a:endParaRPr lang="en-GB"/>
          </a:p>
        </p:txBody>
      </p:sp>
      <p:sp>
        <p:nvSpPr>
          <p:cNvPr id="6" name="Slide Number Placeholder 5">
            <a:extLst>
              <a:ext uri="{FF2B5EF4-FFF2-40B4-BE49-F238E27FC236}">
                <a16:creationId xmlns:a16="http://schemas.microsoft.com/office/drawing/2014/main" id="{F9C95077-5618-48BE-A6F5-66C150621558}"/>
              </a:ext>
            </a:extLst>
          </p:cNvPr>
          <p:cNvSpPr>
            <a:spLocks noGrp="1"/>
          </p:cNvSpPr>
          <p:nvPr>
            <p:ph type="sldNum" sz="quarter" idx="12"/>
          </p:nvPr>
        </p:nvSpPr>
        <p:spPr/>
        <p:txBody>
          <a:bodyPr/>
          <a:lstStyle/>
          <a:p>
            <a:fld id="{693FFFD9-7996-49B5-BE56-DCA69D45BFAE}" type="slidenum">
              <a:rPr lang="en-GB" smtClean="0"/>
              <a:t>11</a:t>
            </a:fld>
            <a:endParaRPr lang="en-GB"/>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4E7671B-307E-4D5E-88BF-DA11F47AB214}"/>
                  </a:ext>
                </a:extLst>
              </p:cNvPr>
              <p:cNvGraphicFramePr>
                <a:graphicFrameLocks noGrp="1"/>
              </p:cNvGraphicFramePr>
              <p:nvPr>
                <p:extLst>
                  <p:ext uri="{D42A27DB-BD31-4B8C-83A1-F6EECF244321}">
                    <p14:modId xmlns:p14="http://schemas.microsoft.com/office/powerpoint/2010/main" val="374742295"/>
                  </p:ext>
                </p:extLst>
              </p:nvPr>
            </p:nvGraphicFramePr>
            <p:xfrm>
              <a:off x="1565564" y="2343931"/>
              <a:ext cx="8711362" cy="3842125"/>
            </p:xfrm>
            <a:graphic>
              <a:graphicData uri="http://schemas.openxmlformats.org/drawingml/2006/table">
                <a:tbl>
                  <a:tblPr firstRow="1" bandRow="1">
                    <a:tableStyleId>{5940675A-B579-460E-94D1-54222C63F5DA}</a:tableStyleId>
                  </a:tblPr>
                  <a:tblGrid>
                    <a:gridCol w="829235">
                      <a:extLst>
                        <a:ext uri="{9D8B030D-6E8A-4147-A177-3AD203B41FA5}">
                          <a16:colId xmlns:a16="http://schemas.microsoft.com/office/drawing/2014/main" val="4217579051"/>
                        </a:ext>
                      </a:extLst>
                    </a:gridCol>
                    <a:gridCol w="713579">
                      <a:extLst>
                        <a:ext uri="{9D8B030D-6E8A-4147-A177-3AD203B41FA5}">
                          <a16:colId xmlns:a16="http://schemas.microsoft.com/office/drawing/2014/main" val="365688378"/>
                        </a:ext>
                      </a:extLst>
                    </a:gridCol>
                    <a:gridCol w="833219">
                      <a:extLst>
                        <a:ext uri="{9D8B030D-6E8A-4147-A177-3AD203B41FA5}">
                          <a16:colId xmlns:a16="http://schemas.microsoft.com/office/drawing/2014/main" val="3307072225"/>
                        </a:ext>
                      </a:extLst>
                    </a:gridCol>
                    <a:gridCol w="905047">
                      <a:extLst>
                        <a:ext uri="{9D8B030D-6E8A-4147-A177-3AD203B41FA5}">
                          <a16:colId xmlns:a16="http://schemas.microsoft.com/office/drawing/2014/main" val="1420263632"/>
                        </a:ext>
                      </a:extLst>
                    </a:gridCol>
                    <a:gridCol w="905047">
                      <a:extLst>
                        <a:ext uri="{9D8B030D-6E8A-4147-A177-3AD203B41FA5}">
                          <a16:colId xmlns:a16="http://schemas.microsoft.com/office/drawing/2014/main" val="3054311118"/>
                        </a:ext>
                      </a:extLst>
                    </a:gridCol>
                    <a:gridCol w="905047">
                      <a:extLst>
                        <a:ext uri="{9D8B030D-6E8A-4147-A177-3AD203B41FA5}">
                          <a16:colId xmlns:a16="http://schemas.microsoft.com/office/drawing/2014/main" val="2622649720"/>
                        </a:ext>
                      </a:extLst>
                    </a:gridCol>
                    <a:gridCol w="905047">
                      <a:extLst>
                        <a:ext uri="{9D8B030D-6E8A-4147-A177-3AD203B41FA5}">
                          <a16:colId xmlns:a16="http://schemas.microsoft.com/office/drawing/2014/main" val="732426620"/>
                        </a:ext>
                      </a:extLst>
                    </a:gridCol>
                    <a:gridCol w="905047">
                      <a:extLst>
                        <a:ext uri="{9D8B030D-6E8A-4147-A177-3AD203B41FA5}">
                          <a16:colId xmlns:a16="http://schemas.microsoft.com/office/drawing/2014/main" val="4089507232"/>
                        </a:ext>
                      </a:extLst>
                    </a:gridCol>
                    <a:gridCol w="905047">
                      <a:extLst>
                        <a:ext uri="{9D8B030D-6E8A-4147-A177-3AD203B41FA5}">
                          <a16:colId xmlns:a16="http://schemas.microsoft.com/office/drawing/2014/main" val="3293178935"/>
                        </a:ext>
                      </a:extLst>
                    </a:gridCol>
                    <a:gridCol w="905047">
                      <a:extLst>
                        <a:ext uri="{9D8B030D-6E8A-4147-A177-3AD203B41FA5}">
                          <a16:colId xmlns:a16="http://schemas.microsoft.com/office/drawing/2014/main" val="631254391"/>
                        </a:ext>
                      </a:extLst>
                    </a:gridCol>
                  </a:tblGrid>
                  <a:tr h="582451">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&lt;0.05</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n-GB" sz="2000" b="1" dirty="0">
                              <a:solidFill>
                                <a:schemeClr val="tx1"/>
                              </a:solidFill>
                              <a:latin typeface="+mn-lt"/>
                            </a:rPr>
                            <a:t>ns</a:t>
                          </a:r>
                        </a:p>
                        <a:p>
                          <a:pPr algn="ctr"/>
                          <a:r>
                            <a:rPr lang="en-GB" sz="1400" i="1" dirty="0">
                              <a:solidFill>
                                <a:schemeClr val="tx1"/>
                              </a:solidFill>
                              <a:latin typeface="+mn-lt"/>
                            </a:rPr>
                            <a:t>p</a:t>
                          </a:r>
                          <a:r>
                            <a:rPr lang="en-GB" sz="1400" dirty="0">
                              <a:solidFill>
                                <a:schemeClr val="tx1"/>
                              </a:solidFill>
                              <a:latin typeface="+mn-lt"/>
                            </a:rPr>
                            <a:t>&gt;0.1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5B3B4"/>
                        </a:solidFill>
                      </a:tcPr>
                    </a:tc>
                    <a:tc>
                      <a:txBody>
                        <a:bodyPr/>
                        <a:lstStyle/>
                        <a:p>
                          <a:pPr algn="ctr"/>
                          <a:r>
                            <a:rPr lang="en-GB" sz="1200" b="1" dirty="0">
                              <a:solidFill>
                                <a:srgbClr val="A51E37"/>
                              </a:solidFill>
                              <a:latin typeface="+mn-lt"/>
                            </a:rPr>
                            <a:t>Reaction</a:t>
                          </a:r>
                        </a:p>
                        <a:p>
                          <a:pPr algn="ctr"/>
                          <a:r>
                            <a:rPr lang="en-GB" sz="1200" b="1" dirty="0">
                              <a:solidFill>
                                <a:srgbClr val="A51E37"/>
                              </a:solidFill>
                              <a:latin typeface="+mn-lt"/>
                            </a:rPr>
                            <a:t>Time </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Start</a:t>
                          </a:r>
                        </a:p>
                        <a:p>
                          <a:pPr algn="ctr"/>
                          <a:r>
                            <a:rPr lang="en-GB" sz="1200" b="1" dirty="0">
                              <a:solidFill>
                                <a:srgbClr val="A51E37"/>
                              </a:solidFill>
                              <a:latin typeface="+mn-lt"/>
                            </a:rPr>
                            <a:t>Time</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err="1">
                              <a:solidFill>
                                <a:srgbClr val="A51E37"/>
                              </a:solidFill>
                              <a:latin typeface="+mn-lt"/>
                            </a:rPr>
                            <a:t>ManEst</a:t>
                          </a:r>
                          <a:endParaRPr lang="en-GB" sz="1200" b="1" dirty="0">
                            <a:solidFill>
                              <a:srgbClr val="A51E37"/>
                            </a:solidFill>
                            <a:latin typeface="+mn-lt"/>
                          </a:endParaRPr>
                        </a:p>
                        <a:p>
                          <a:pPr algn="ctr"/>
                          <a:r>
                            <a:rPr lang="en-GB" sz="1200" b="1" dirty="0">
                              <a:solidFill>
                                <a:srgbClr val="A51E37"/>
                              </a:solidFill>
                              <a:latin typeface="+mn-lt"/>
                            </a:rPr>
                            <a:t>Time</a:t>
                          </a:r>
                        </a:p>
                      </a:txBody>
                      <a:tcPr marL="54461" marR="54461" marT="27230" marB="27230" anchor="ctr">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err="1">
                              <a:solidFill>
                                <a:srgbClr val="A51E37"/>
                              </a:solidFill>
                              <a:latin typeface="+mn-lt"/>
                            </a:rPr>
                            <a:t>ManEst</a:t>
                          </a:r>
                          <a:endParaRPr lang="en-GB" sz="1200" b="1" dirty="0">
                            <a:solidFill>
                              <a:srgbClr val="A51E37"/>
                            </a:solidFill>
                            <a:latin typeface="+mn-lt"/>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1" kern="1200" dirty="0">
                              <a:solidFill>
                                <a:srgbClr val="A51E37"/>
                              </a:solidFill>
                              <a:latin typeface="+mn-lt"/>
                              <a:ea typeface="+mn-ea"/>
                              <a:cs typeface="+mn-cs"/>
                            </a:rPr>
                            <a:t>Reaction</a:t>
                          </a:r>
                        </a:p>
                        <a:p>
                          <a:pPr marL="0" algn="ctr" defTabSz="914400" rtl="0" eaLnBrk="1" latinLnBrk="0" hangingPunct="1"/>
                          <a:r>
                            <a:rPr lang="en-GB" sz="1200" b="1" kern="1200" dirty="0">
                              <a:solidFill>
                                <a:srgbClr val="A51E37"/>
                              </a:solidFill>
                              <a:latin typeface="+mn-lt"/>
                              <a:ea typeface="+mn-ea"/>
                              <a:cs typeface="+mn-cs"/>
                            </a:rPr>
                            <a:t>Time</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kern="1200" dirty="0">
                              <a:solidFill>
                                <a:srgbClr val="A51E37"/>
                              </a:solidFill>
                              <a:latin typeface="+mn-lt"/>
                              <a:ea typeface="+mn-ea"/>
                              <a:cs typeface="+mn-cs"/>
                            </a:rPr>
                            <a:t>MGA</a:t>
                          </a:r>
                        </a:p>
                        <a:p>
                          <a:pPr algn="ctr"/>
                          <a:r>
                            <a:rPr lang="en-GB" sz="1200" b="1" kern="1200" dirty="0">
                              <a:solidFill>
                                <a:srgbClr val="A51E37"/>
                              </a:solidFill>
                              <a:latin typeface="+mn-lt"/>
                              <a:ea typeface="+mn-ea"/>
                              <a:cs typeface="+mn-cs"/>
                            </a:rPr>
                            <a:t>Time</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a:solidFill>
                                <a:srgbClr val="A51E37"/>
                              </a:solidFill>
                              <a:latin typeface="+mn-lt"/>
                            </a:rPr>
                            <a:t>MGA </a:t>
                          </a:r>
                          <a:endParaRPr lang="en-GB" sz="1200" b="1" kern="1200" dirty="0">
                            <a:solidFill>
                              <a:srgbClr val="A51E37"/>
                            </a:solidFill>
                            <a:latin typeface="+mn-lt"/>
                            <a:ea typeface="+mn-ea"/>
                            <a:cs typeface="+mn-cs"/>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413466"/>
                      </a:ext>
                    </a:extLst>
                  </a:tr>
                  <a:tr h="3600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a:solidFill>
                                <a:srgbClr val="A51E37"/>
                              </a:solidFill>
                              <a:latin typeface="+mn-lt"/>
                            </a:rPr>
                            <a:t>mm</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kern="1200" dirty="0" err="1">
                              <a:solidFill>
                                <a:srgbClr val="A51E37"/>
                              </a:solidFill>
                              <a:latin typeface="+mn-lt"/>
                              <a:ea typeface="+mn-ea"/>
                              <a:cs typeface="+mn-cs"/>
                            </a:rPr>
                            <a:t>ms</a:t>
                          </a:r>
                          <a:endParaRPr lang="en-GB" sz="1400" b="1" kern="1200" dirty="0">
                            <a:solidFill>
                              <a:srgbClr val="A51E37"/>
                            </a:solidFill>
                            <a:latin typeface="+mn-lt"/>
                            <a:ea typeface="+mn-ea"/>
                            <a:cs typeface="+mn-cs"/>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err="1">
                              <a:solidFill>
                                <a:srgbClr val="A51E37"/>
                              </a:solidFill>
                              <a:latin typeface="+mn-lt"/>
                            </a:rPr>
                            <a:t>ms</a:t>
                          </a:r>
                          <a:endParaRPr lang="en-GB" sz="1400" b="1" kern="1200" dirty="0">
                            <a:solidFill>
                              <a:srgbClr val="A51E37"/>
                            </a:solidFill>
                            <a:latin typeface="+mn-lt"/>
                            <a:ea typeface="+mn-ea"/>
                            <a:cs typeface="+mn-cs"/>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a:solidFill>
                                <a:srgbClr val="A51E37"/>
                              </a:solidFill>
                              <a:latin typeface="+mn-lt"/>
                            </a:rPr>
                            <a:t>mm</a:t>
                          </a:r>
                          <a:endParaRPr lang="en-GB" sz="1400" b="1" kern="1200" dirty="0">
                            <a:solidFill>
                              <a:srgbClr val="A51E37"/>
                            </a:solidFill>
                            <a:latin typeface="+mn-lt"/>
                            <a:ea typeface="+mn-ea"/>
                            <a:cs typeface="+mn-cs"/>
                          </a:endParaRP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312087"/>
                      </a:ext>
                    </a:extLst>
                  </a:tr>
                  <a:tr h="582451">
                    <a:tc gridSpan="3">
                      <a:txBody>
                        <a:bodyPr/>
                        <a:lstStyle/>
                        <a:p>
                          <a:pPr algn="ctr"/>
                          <a:r>
                            <a:rPr lang="en-GB" sz="1400" dirty="0">
                              <a:solidFill>
                                <a:schemeClr val="tx1"/>
                              </a:solidFill>
                              <a:latin typeface="+mn-lt"/>
                            </a:rPr>
                            <a:t>(Filtering - Baseline)</a:t>
                          </a:r>
                        </a:p>
                        <a:p>
                          <a:pPr algn="ctr"/>
                          <a:r>
                            <a:rPr lang="en-GB" sz="1400" dirty="0">
                              <a:solidFill>
                                <a:schemeClr val="tx1"/>
                              </a:solidFill>
                              <a:latin typeface="+mn-lt"/>
                            </a:rPr>
                            <a:t>Mean ± SEM</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GB" sz="1600" b="1" dirty="0">
                              <a:solidFill>
                                <a:srgbClr val="A51E37"/>
                              </a:solidFill>
                              <a:latin typeface="+mn-lt"/>
                            </a:rPr>
                            <a:t>Perc</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en-GB" sz="1600" b="1" dirty="0">
                              <a:solidFill>
                                <a:srgbClr val="A51E37"/>
                              </a:solidFill>
                              <a:latin typeface="+mn-lt"/>
                            </a:rPr>
                            <a:t>Manual Estimation</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r>
                            <a:rPr lang="en-GB" sz="1600" b="1" dirty="0">
                              <a:solidFill>
                                <a:srgbClr val="A51E37"/>
                              </a:solidFill>
                              <a:latin typeface="+mn-lt"/>
                            </a:rPr>
                            <a:t>Grasping</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699815"/>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2003</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bg1">
                                  <a:lumMod val="65000"/>
                                </a:schemeClr>
                              </a:solidFill>
                              <a:latin typeface="+mn-lt"/>
                            </a:rPr>
                            <a:t>P,G</a:t>
                          </a:r>
                          <a:r>
                            <a:rPr lang="en-GB" sz="1400" b="0" dirty="0">
                              <a:solidFill>
                                <a:schemeClr val="tx1"/>
                              </a:solidFill>
                              <a:latin typeface="+mn-lt"/>
                            </a:rPr>
                            <a:t>N = 12</a:t>
                          </a:r>
                        </a:p>
                        <a:p>
                          <a:pPr algn="ctr"/>
                          <a:r>
                            <a:rPr lang="en-GB" sz="1400" b="0" dirty="0">
                              <a:solidFill>
                                <a:schemeClr val="bg1">
                                  <a:lumMod val="65000"/>
                                </a:schemeClr>
                              </a:solidFill>
                              <a:latin typeface="+mn-lt"/>
                            </a:rPr>
                            <a:t>M</a:t>
                          </a:r>
                          <a:r>
                            <a:rPr lang="en-GB" sz="1400" b="0" dirty="0">
                              <a:solidFill>
                                <a:schemeClr val="tx1"/>
                              </a:solidFill>
                              <a:latin typeface="+mn-lt"/>
                            </a:rPr>
                            <a:t> N = 8</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latin typeface="+mn-lt"/>
                            </a:rPr>
                            <a:t>23</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latin typeface="+mn-lt"/>
                            </a:rPr>
                            <a:t>9</a:t>
                          </a: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31</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13</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48</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20</a:t>
                          </a: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GB" sz="1400" dirty="0">
                              <a:solidFill>
                                <a:schemeClr val="tx1"/>
                              </a:solidFill>
                              <a:latin typeface="+mn-lt"/>
                            </a:rPr>
                            <a:t>0.64</a:t>
                          </a:r>
                          <a:endParaRPr lang="en-US" sz="1400" i="1" dirty="0">
                            <a:solidFill>
                              <a:schemeClr val="tx1"/>
                            </a:solidFill>
                            <a:latin typeface="+mn-lt"/>
                            <a:ea typeface="Cambria Math" panose="02040503050406030204" pitchFamily="18" charset="0"/>
                          </a:endParaRPr>
                        </a:p>
                        <a:p>
                          <a:pPr algn="ctr">
                            <a:lnSpc>
                              <a:spcPct val="100000"/>
                            </a:lnSpc>
                          </a:pP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0.20</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-1</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-8</a:t>
                          </a: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0.001</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2550491158"/>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2014</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latin typeface="+mn-lt"/>
                            </a:rPr>
                            <a:t>N = 40</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solidFill>
                                <a:schemeClr val="tx1"/>
                              </a:solidFill>
                              <a:latin typeface="+mn-lt"/>
                            </a:rPr>
                            <a:t>22</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10</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GB" sz="1400" dirty="0">
                              <a:solidFill>
                                <a:schemeClr val="tx1"/>
                              </a:solidFill>
                              <a:latin typeface="+mn-lt"/>
                            </a:rPr>
                            <a:t>0.51</a:t>
                          </a:r>
                          <a:endParaRPr lang="en-US" sz="1400" i="1" dirty="0">
                            <a:solidFill>
                              <a:schemeClr val="tx1"/>
                            </a:solidFill>
                            <a:latin typeface="+mn-lt"/>
                            <a:ea typeface="Cambria Math" panose="02040503050406030204" pitchFamily="18" charset="0"/>
                          </a:endParaRPr>
                        </a:p>
                        <a:p>
                          <a:pPr algn="ctr">
                            <a:lnSpc>
                              <a:spcPct val="100000"/>
                            </a:lnSpc>
                          </a:pP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0.38 </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-2</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solidFill>
                                <a:schemeClr val="tx1"/>
                              </a:solidFill>
                              <a:latin typeface="+mn-lt"/>
                            </a:rPr>
                            <a:t>0.044</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302870143"/>
                      </a:ext>
                    </a:extLst>
                  </a:tr>
                  <a:tr h="772400">
                    <a:tc gridSpan="2">
                      <a:txBody>
                        <a:bodyPr/>
                        <a:lstStyle/>
                        <a:p>
                          <a:pPr algn="ctr">
                            <a:lnSpc>
                              <a:spcPct val="100000"/>
                            </a:lnSpc>
                            <a:spcBef>
                              <a:spcPts val="600"/>
                            </a:spcBef>
                            <a:spcAft>
                              <a:spcPts val="600"/>
                            </a:spcAft>
                          </a:pPr>
                          <a:r>
                            <a:rPr lang="en-US" sz="1400" b="1" dirty="0">
                              <a:solidFill>
                                <a:srgbClr val="A51E37"/>
                              </a:solidFill>
                              <a:latin typeface="+mn-lt"/>
                            </a:rPr>
                            <a:t>Bhatia, </a:t>
                          </a:r>
                          <a:r>
                            <a:rPr lang="en-US" sz="1400" b="1" dirty="0" err="1">
                              <a:solidFill>
                                <a:srgbClr val="A51E37"/>
                              </a:solidFill>
                              <a:latin typeface="+mn-lt"/>
                            </a:rPr>
                            <a:t>Janczyk</a:t>
                          </a:r>
                          <a:r>
                            <a:rPr lang="en-US" sz="1400" b="1" dirty="0">
                              <a:solidFill>
                                <a:srgbClr val="A51E37"/>
                              </a:solidFill>
                              <a:latin typeface="+mn-lt"/>
                            </a:rPr>
                            <a:t>, Franz (in prep)</a:t>
                          </a:r>
                          <a:endParaRPr lang="en-GB" sz="1400" b="1" dirty="0">
                            <a:solidFill>
                              <a:srgbClr val="A51E37"/>
                            </a:solidFill>
                            <a:latin typeface="+mn-lt"/>
                          </a:endParaRP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pPr algn="ctr"/>
                          <a:r>
                            <a:rPr lang="en-GB" sz="1400" b="0" dirty="0">
                              <a:solidFill>
                                <a:schemeClr val="tx1"/>
                              </a:solidFill>
                              <a:latin typeface="+mn-lt"/>
                            </a:rPr>
                            <a:t>N = 24</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43</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latin typeface="+mn-lt"/>
                            </a:rPr>
                            <a:t>12</a:t>
                          </a: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7</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11</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45</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22</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-0.25</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0.16</a:t>
                          </a: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-3.5</a:t>
                          </a: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4</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-2.4</a:t>
                          </a: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6.5</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-0.16</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0.35</a:t>
                          </a: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extLst>
                      <a:ext uri="{0D108BD9-81ED-4DB2-BD59-A6C34878D82A}">
                        <a16:rowId xmlns:a16="http://schemas.microsoft.com/office/drawing/2014/main" val="433900050"/>
                      </a:ext>
                    </a:extLst>
                  </a:tr>
                </a:tbl>
              </a:graphicData>
            </a:graphic>
          </p:graphicFrame>
        </mc:Choice>
        <mc:Fallback xmlns="">
          <p:graphicFrame>
            <p:nvGraphicFramePr>
              <p:cNvPr id="7" name="Table 6">
                <a:extLst>
                  <a:ext uri="{FF2B5EF4-FFF2-40B4-BE49-F238E27FC236}">
                    <a16:creationId xmlns:a16="http://schemas.microsoft.com/office/drawing/2014/main" id="{84E7671B-307E-4D5E-88BF-DA11F47AB214}"/>
                  </a:ext>
                </a:extLst>
              </p:cNvPr>
              <p:cNvGraphicFramePr>
                <a:graphicFrameLocks noGrp="1"/>
              </p:cNvGraphicFramePr>
              <p:nvPr>
                <p:extLst>
                  <p:ext uri="{D42A27DB-BD31-4B8C-83A1-F6EECF244321}">
                    <p14:modId xmlns:p14="http://schemas.microsoft.com/office/powerpoint/2010/main" val="374742295"/>
                  </p:ext>
                </p:extLst>
              </p:nvPr>
            </p:nvGraphicFramePr>
            <p:xfrm>
              <a:off x="1565564" y="2343931"/>
              <a:ext cx="8711362" cy="3842125"/>
            </p:xfrm>
            <a:graphic>
              <a:graphicData uri="http://schemas.openxmlformats.org/drawingml/2006/table">
                <a:tbl>
                  <a:tblPr firstRow="1" bandRow="1">
                    <a:tableStyleId>{5940675A-B579-460E-94D1-54222C63F5DA}</a:tableStyleId>
                  </a:tblPr>
                  <a:tblGrid>
                    <a:gridCol w="829235">
                      <a:extLst>
                        <a:ext uri="{9D8B030D-6E8A-4147-A177-3AD203B41FA5}">
                          <a16:colId xmlns:a16="http://schemas.microsoft.com/office/drawing/2014/main" val="4217579051"/>
                        </a:ext>
                      </a:extLst>
                    </a:gridCol>
                    <a:gridCol w="713579">
                      <a:extLst>
                        <a:ext uri="{9D8B030D-6E8A-4147-A177-3AD203B41FA5}">
                          <a16:colId xmlns:a16="http://schemas.microsoft.com/office/drawing/2014/main" val="365688378"/>
                        </a:ext>
                      </a:extLst>
                    </a:gridCol>
                    <a:gridCol w="833219">
                      <a:extLst>
                        <a:ext uri="{9D8B030D-6E8A-4147-A177-3AD203B41FA5}">
                          <a16:colId xmlns:a16="http://schemas.microsoft.com/office/drawing/2014/main" val="3307072225"/>
                        </a:ext>
                      </a:extLst>
                    </a:gridCol>
                    <a:gridCol w="905047">
                      <a:extLst>
                        <a:ext uri="{9D8B030D-6E8A-4147-A177-3AD203B41FA5}">
                          <a16:colId xmlns:a16="http://schemas.microsoft.com/office/drawing/2014/main" val="1420263632"/>
                        </a:ext>
                      </a:extLst>
                    </a:gridCol>
                    <a:gridCol w="905047">
                      <a:extLst>
                        <a:ext uri="{9D8B030D-6E8A-4147-A177-3AD203B41FA5}">
                          <a16:colId xmlns:a16="http://schemas.microsoft.com/office/drawing/2014/main" val="3054311118"/>
                        </a:ext>
                      </a:extLst>
                    </a:gridCol>
                    <a:gridCol w="905047">
                      <a:extLst>
                        <a:ext uri="{9D8B030D-6E8A-4147-A177-3AD203B41FA5}">
                          <a16:colId xmlns:a16="http://schemas.microsoft.com/office/drawing/2014/main" val="2622649720"/>
                        </a:ext>
                      </a:extLst>
                    </a:gridCol>
                    <a:gridCol w="905047">
                      <a:extLst>
                        <a:ext uri="{9D8B030D-6E8A-4147-A177-3AD203B41FA5}">
                          <a16:colId xmlns:a16="http://schemas.microsoft.com/office/drawing/2014/main" val="732426620"/>
                        </a:ext>
                      </a:extLst>
                    </a:gridCol>
                    <a:gridCol w="905047">
                      <a:extLst>
                        <a:ext uri="{9D8B030D-6E8A-4147-A177-3AD203B41FA5}">
                          <a16:colId xmlns:a16="http://schemas.microsoft.com/office/drawing/2014/main" val="4089507232"/>
                        </a:ext>
                      </a:extLst>
                    </a:gridCol>
                    <a:gridCol w="905047">
                      <a:extLst>
                        <a:ext uri="{9D8B030D-6E8A-4147-A177-3AD203B41FA5}">
                          <a16:colId xmlns:a16="http://schemas.microsoft.com/office/drawing/2014/main" val="3293178935"/>
                        </a:ext>
                      </a:extLst>
                    </a:gridCol>
                    <a:gridCol w="905047">
                      <a:extLst>
                        <a:ext uri="{9D8B030D-6E8A-4147-A177-3AD203B41FA5}">
                          <a16:colId xmlns:a16="http://schemas.microsoft.com/office/drawing/2014/main" val="631254391"/>
                        </a:ext>
                      </a:extLst>
                    </a:gridCol>
                  </a:tblGrid>
                  <a:tr h="582451">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&lt;0.05</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n-GB" sz="2000" b="1" dirty="0">
                              <a:solidFill>
                                <a:schemeClr val="tx1"/>
                              </a:solidFill>
                              <a:latin typeface="+mn-lt"/>
                            </a:rPr>
                            <a:t>ns</a:t>
                          </a:r>
                        </a:p>
                        <a:p>
                          <a:pPr algn="ctr"/>
                          <a:r>
                            <a:rPr lang="en-GB" sz="1400" i="1" dirty="0">
                              <a:solidFill>
                                <a:schemeClr val="tx1"/>
                              </a:solidFill>
                              <a:latin typeface="+mn-lt"/>
                            </a:rPr>
                            <a:t>p</a:t>
                          </a:r>
                          <a:r>
                            <a:rPr lang="en-GB" sz="1400" dirty="0">
                              <a:solidFill>
                                <a:schemeClr val="tx1"/>
                              </a:solidFill>
                              <a:latin typeface="+mn-lt"/>
                            </a:rPr>
                            <a:t>&gt;0.1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5B3B4"/>
                        </a:solidFill>
                      </a:tcPr>
                    </a:tc>
                    <a:tc>
                      <a:txBody>
                        <a:bodyPr/>
                        <a:lstStyle/>
                        <a:p>
                          <a:pPr algn="ctr"/>
                          <a:r>
                            <a:rPr lang="en-GB" sz="1200" b="1" dirty="0">
                              <a:solidFill>
                                <a:srgbClr val="A51E37"/>
                              </a:solidFill>
                              <a:latin typeface="+mn-lt"/>
                            </a:rPr>
                            <a:t>Reaction</a:t>
                          </a:r>
                        </a:p>
                        <a:p>
                          <a:pPr algn="ctr"/>
                          <a:r>
                            <a:rPr lang="en-GB" sz="1200" b="1" dirty="0">
                              <a:solidFill>
                                <a:srgbClr val="A51E37"/>
                              </a:solidFill>
                              <a:latin typeface="+mn-lt"/>
                            </a:rPr>
                            <a:t>Time </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Start</a:t>
                          </a:r>
                        </a:p>
                        <a:p>
                          <a:pPr algn="ctr"/>
                          <a:r>
                            <a:rPr lang="en-GB" sz="1200" b="1" dirty="0">
                              <a:solidFill>
                                <a:srgbClr val="A51E37"/>
                              </a:solidFill>
                              <a:latin typeface="+mn-lt"/>
                            </a:rPr>
                            <a:t>Time</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err="1">
                              <a:solidFill>
                                <a:srgbClr val="A51E37"/>
                              </a:solidFill>
                              <a:latin typeface="+mn-lt"/>
                            </a:rPr>
                            <a:t>ManEst</a:t>
                          </a:r>
                          <a:endParaRPr lang="en-GB" sz="1200" b="1" dirty="0">
                            <a:solidFill>
                              <a:srgbClr val="A51E37"/>
                            </a:solidFill>
                            <a:latin typeface="+mn-lt"/>
                          </a:endParaRPr>
                        </a:p>
                        <a:p>
                          <a:pPr algn="ctr"/>
                          <a:r>
                            <a:rPr lang="en-GB" sz="1200" b="1" dirty="0">
                              <a:solidFill>
                                <a:srgbClr val="A51E37"/>
                              </a:solidFill>
                              <a:latin typeface="+mn-lt"/>
                            </a:rPr>
                            <a:t>Time</a:t>
                          </a:r>
                        </a:p>
                      </a:txBody>
                      <a:tcPr marL="54461" marR="54461" marT="27230" marB="27230" anchor="ctr">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err="1">
                              <a:solidFill>
                                <a:srgbClr val="A51E37"/>
                              </a:solidFill>
                              <a:latin typeface="+mn-lt"/>
                            </a:rPr>
                            <a:t>ManEst</a:t>
                          </a:r>
                          <a:endParaRPr lang="en-GB" sz="1200" b="1" dirty="0">
                            <a:solidFill>
                              <a:srgbClr val="A51E37"/>
                            </a:solidFill>
                            <a:latin typeface="+mn-lt"/>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1" kern="1200" dirty="0">
                              <a:solidFill>
                                <a:srgbClr val="A51E37"/>
                              </a:solidFill>
                              <a:latin typeface="+mn-lt"/>
                              <a:ea typeface="+mn-ea"/>
                              <a:cs typeface="+mn-cs"/>
                            </a:rPr>
                            <a:t>Reaction</a:t>
                          </a:r>
                        </a:p>
                        <a:p>
                          <a:pPr marL="0" algn="ctr" defTabSz="914400" rtl="0" eaLnBrk="1" latinLnBrk="0" hangingPunct="1"/>
                          <a:r>
                            <a:rPr lang="en-GB" sz="1200" b="1" kern="1200" dirty="0">
                              <a:solidFill>
                                <a:srgbClr val="A51E37"/>
                              </a:solidFill>
                              <a:latin typeface="+mn-lt"/>
                              <a:ea typeface="+mn-ea"/>
                              <a:cs typeface="+mn-cs"/>
                            </a:rPr>
                            <a:t>Time</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kern="1200" dirty="0">
                              <a:solidFill>
                                <a:srgbClr val="A51E37"/>
                              </a:solidFill>
                              <a:latin typeface="+mn-lt"/>
                              <a:ea typeface="+mn-ea"/>
                              <a:cs typeface="+mn-cs"/>
                            </a:rPr>
                            <a:t>MGA</a:t>
                          </a:r>
                        </a:p>
                        <a:p>
                          <a:pPr algn="ctr"/>
                          <a:r>
                            <a:rPr lang="en-GB" sz="1200" b="1" kern="1200" dirty="0">
                              <a:solidFill>
                                <a:srgbClr val="A51E37"/>
                              </a:solidFill>
                              <a:latin typeface="+mn-lt"/>
                              <a:ea typeface="+mn-ea"/>
                              <a:cs typeface="+mn-cs"/>
                            </a:rPr>
                            <a:t>Time</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a:solidFill>
                                <a:srgbClr val="A51E37"/>
                              </a:solidFill>
                              <a:latin typeface="+mn-lt"/>
                            </a:rPr>
                            <a:t>MGA </a:t>
                          </a:r>
                          <a:endParaRPr lang="en-GB" sz="1200" b="1" kern="1200" dirty="0">
                            <a:solidFill>
                              <a:srgbClr val="A51E37"/>
                            </a:solidFill>
                            <a:latin typeface="+mn-lt"/>
                            <a:ea typeface="+mn-ea"/>
                            <a:cs typeface="+mn-cs"/>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413466"/>
                      </a:ext>
                    </a:extLst>
                  </a:tr>
                  <a:tr h="3600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a:solidFill>
                                <a:srgbClr val="A51E37"/>
                              </a:solidFill>
                              <a:latin typeface="+mn-lt"/>
                            </a:rPr>
                            <a:t>mm</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kern="1200" dirty="0" err="1">
                              <a:solidFill>
                                <a:srgbClr val="A51E37"/>
                              </a:solidFill>
                              <a:latin typeface="+mn-lt"/>
                              <a:ea typeface="+mn-ea"/>
                              <a:cs typeface="+mn-cs"/>
                            </a:rPr>
                            <a:t>ms</a:t>
                          </a:r>
                          <a:endParaRPr lang="en-GB" sz="1400" b="1" kern="1200" dirty="0">
                            <a:solidFill>
                              <a:srgbClr val="A51E37"/>
                            </a:solidFill>
                            <a:latin typeface="+mn-lt"/>
                            <a:ea typeface="+mn-ea"/>
                            <a:cs typeface="+mn-cs"/>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err="1">
                              <a:solidFill>
                                <a:srgbClr val="A51E37"/>
                              </a:solidFill>
                              <a:latin typeface="+mn-lt"/>
                            </a:rPr>
                            <a:t>ms</a:t>
                          </a:r>
                          <a:endParaRPr lang="en-GB" sz="1400" b="1" kern="1200" dirty="0">
                            <a:solidFill>
                              <a:srgbClr val="A51E37"/>
                            </a:solidFill>
                            <a:latin typeface="+mn-lt"/>
                            <a:ea typeface="+mn-ea"/>
                            <a:cs typeface="+mn-cs"/>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a:solidFill>
                                <a:srgbClr val="A51E37"/>
                              </a:solidFill>
                              <a:latin typeface="+mn-lt"/>
                            </a:rPr>
                            <a:t>mm</a:t>
                          </a:r>
                          <a:endParaRPr lang="en-GB" sz="1400" b="1" kern="1200" dirty="0">
                            <a:solidFill>
                              <a:srgbClr val="A51E37"/>
                            </a:solidFill>
                            <a:latin typeface="+mn-lt"/>
                            <a:ea typeface="+mn-ea"/>
                            <a:cs typeface="+mn-cs"/>
                          </a:endParaRP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312087"/>
                      </a:ext>
                    </a:extLst>
                  </a:tr>
                  <a:tr h="582451">
                    <a:tc gridSpan="3">
                      <a:txBody>
                        <a:bodyPr/>
                        <a:lstStyle/>
                        <a:p>
                          <a:pPr algn="ctr"/>
                          <a:r>
                            <a:rPr lang="en-GB" sz="1400" dirty="0">
                              <a:solidFill>
                                <a:schemeClr val="tx1"/>
                              </a:solidFill>
                              <a:latin typeface="+mn-lt"/>
                            </a:rPr>
                            <a:t>(Filtering - Baseline)</a:t>
                          </a:r>
                        </a:p>
                        <a:p>
                          <a:pPr algn="ctr"/>
                          <a:r>
                            <a:rPr lang="en-GB" sz="1400" dirty="0">
                              <a:solidFill>
                                <a:schemeClr val="tx1"/>
                              </a:solidFill>
                              <a:latin typeface="+mn-lt"/>
                            </a:rPr>
                            <a:t>Mean ± SEM</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GB" sz="1600" b="1" dirty="0">
                              <a:solidFill>
                                <a:srgbClr val="A51E37"/>
                              </a:solidFill>
                              <a:latin typeface="+mn-lt"/>
                            </a:rPr>
                            <a:t>Perc</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en-GB" sz="1600" b="1" dirty="0">
                              <a:solidFill>
                                <a:srgbClr val="A51E37"/>
                              </a:solidFill>
                              <a:latin typeface="+mn-lt"/>
                            </a:rPr>
                            <a:t>Manual Estimation</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r>
                            <a:rPr lang="en-GB" sz="1600" b="1" dirty="0">
                              <a:solidFill>
                                <a:srgbClr val="A51E37"/>
                              </a:solidFill>
                              <a:latin typeface="+mn-lt"/>
                            </a:rPr>
                            <a:t>Grasping</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699815"/>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2003</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bg1">
                                  <a:lumMod val="65000"/>
                                </a:schemeClr>
                              </a:solidFill>
                              <a:latin typeface="+mn-lt"/>
                            </a:rPr>
                            <a:t>P,G</a:t>
                          </a:r>
                          <a:r>
                            <a:rPr lang="en-GB" sz="1400" b="0" dirty="0">
                              <a:solidFill>
                                <a:schemeClr val="tx1"/>
                              </a:solidFill>
                              <a:latin typeface="+mn-lt"/>
                            </a:rPr>
                            <a:t>N = 12</a:t>
                          </a:r>
                        </a:p>
                        <a:p>
                          <a:pPr algn="ctr"/>
                          <a:r>
                            <a:rPr lang="en-GB" sz="1400" b="0" dirty="0">
                              <a:solidFill>
                                <a:schemeClr val="bg1">
                                  <a:lumMod val="65000"/>
                                </a:schemeClr>
                              </a:solidFill>
                              <a:latin typeface="+mn-lt"/>
                            </a:rPr>
                            <a:t>M</a:t>
                          </a:r>
                          <a:r>
                            <a:rPr lang="en-GB" sz="1400" b="0" dirty="0">
                              <a:solidFill>
                                <a:schemeClr val="tx1"/>
                              </a:solidFill>
                              <a:latin typeface="+mn-lt"/>
                            </a:rPr>
                            <a:t> N = 8</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262500" t="-201639" r="-597222" b="-203279"/>
                          </a:stretch>
                        </a:blip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367606" t="-201639" r="-505634" b="-203279"/>
                          </a:stretch>
                        </a:blipFill>
                      </a:tcPr>
                    </a:tc>
                    <a:tc>
                      <a:txBody>
                        <a:bodyPr/>
                        <a:lstStyle/>
                        <a:p>
                          <a:endParaRPr lang="de-DE"/>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461111" t="-201639" r="-398611" b="-203279"/>
                          </a:stretch>
                        </a:blipFill>
                      </a:tcPr>
                    </a:tc>
                    <a:tc>
                      <a:txBody>
                        <a:bodyPr/>
                        <a:lstStyle/>
                        <a:p>
                          <a:endParaRPr lang="de-DE"/>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569014" t="-201639" r="-304225" b="-203279"/>
                          </a:stretch>
                        </a:blipFill>
                      </a:tcPr>
                    </a:tc>
                    <a:tc>
                      <a:txBody>
                        <a:bodyPr/>
                        <a:lstStyle/>
                        <a:p>
                          <a:pPr algn="ctr"/>
                          <a:r>
                            <a:rPr lang="en-GB" sz="1400" dirty="0">
                              <a:solidFill>
                                <a:schemeClr val="tx1"/>
                              </a:solidFill>
                              <a:latin typeface="+mn-lt"/>
                            </a:rPr>
                            <a:t>-1</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-8</a:t>
                          </a: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0.001</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2550491158"/>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2014</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latin typeface="+mn-lt"/>
                            </a:rPr>
                            <a:t>N = 40</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367606" t="-301639" r="-505634" b="-103279"/>
                          </a:stretch>
                        </a:blip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de-DE"/>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569014" t="-301639" r="-304225" b="-103279"/>
                          </a:stretch>
                        </a:blipFill>
                      </a:tcPr>
                    </a:tc>
                    <a:tc>
                      <a:txBody>
                        <a:bodyPr/>
                        <a:lstStyle/>
                        <a:p>
                          <a:pPr algn="ctr"/>
                          <a:r>
                            <a:rPr lang="en-GB" sz="1400" dirty="0">
                              <a:solidFill>
                                <a:schemeClr val="tx1"/>
                              </a:solidFill>
                              <a:latin typeface="+mn-lt"/>
                            </a:rPr>
                            <a:t>-2</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solidFill>
                                <a:schemeClr val="tx1"/>
                              </a:solidFill>
                              <a:latin typeface="+mn-lt"/>
                            </a:rPr>
                            <a:t>0.044</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302870143"/>
                      </a:ext>
                    </a:extLst>
                  </a:tr>
                  <a:tr h="772400">
                    <a:tc gridSpan="2">
                      <a:txBody>
                        <a:bodyPr/>
                        <a:lstStyle/>
                        <a:p>
                          <a:pPr algn="ctr">
                            <a:lnSpc>
                              <a:spcPct val="100000"/>
                            </a:lnSpc>
                            <a:spcBef>
                              <a:spcPts val="600"/>
                            </a:spcBef>
                            <a:spcAft>
                              <a:spcPts val="600"/>
                            </a:spcAft>
                          </a:pPr>
                          <a:r>
                            <a:rPr lang="en-US" sz="1400" b="1" dirty="0">
                              <a:solidFill>
                                <a:srgbClr val="A51E37"/>
                              </a:solidFill>
                              <a:latin typeface="+mn-lt"/>
                            </a:rPr>
                            <a:t>Bhatia, </a:t>
                          </a:r>
                          <a:r>
                            <a:rPr lang="en-US" sz="1400" b="1" dirty="0" err="1">
                              <a:solidFill>
                                <a:srgbClr val="A51E37"/>
                              </a:solidFill>
                              <a:latin typeface="+mn-lt"/>
                            </a:rPr>
                            <a:t>Janczyk</a:t>
                          </a:r>
                          <a:r>
                            <a:rPr lang="en-US" sz="1400" b="1" dirty="0">
                              <a:solidFill>
                                <a:srgbClr val="A51E37"/>
                              </a:solidFill>
                              <a:latin typeface="+mn-lt"/>
                            </a:rPr>
                            <a:t>, Franz (in prep)</a:t>
                          </a:r>
                          <a:endParaRPr lang="en-GB" sz="1400" b="1" dirty="0">
                            <a:solidFill>
                              <a:srgbClr val="A51E37"/>
                            </a:solidFill>
                            <a:latin typeface="+mn-lt"/>
                          </a:endParaRP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pPr algn="ctr"/>
                          <a:r>
                            <a:rPr lang="en-GB" sz="1400" b="0" dirty="0">
                              <a:solidFill>
                                <a:schemeClr val="tx1"/>
                              </a:solidFill>
                              <a:latin typeface="+mn-lt"/>
                            </a:rPr>
                            <a:t>N = 24</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262500" t="-401639" r="-597222" b="-3279"/>
                          </a:stretch>
                        </a:blip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367606" t="-401639" r="-505634"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461111" t="-401639" r="-398611"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569014" t="-401639" r="-304225" b="-3279"/>
                          </a:stretch>
                        </a:blip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669014" t="-401639" r="-204225"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758333" t="-401639" r="-101389"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870423" t="-401639" r="-2817" b="-3279"/>
                          </a:stretch>
                        </a:blipFill>
                      </a:tcPr>
                    </a:tc>
                    <a:extLst>
                      <a:ext uri="{0D108BD9-81ED-4DB2-BD59-A6C34878D82A}">
                        <a16:rowId xmlns:a16="http://schemas.microsoft.com/office/drawing/2014/main" val="433900050"/>
                      </a:ext>
                    </a:extLst>
                  </a:tr>
                </a:tbl>
              </a:graphicData>
            </a:graphic>
          </p:graphicFrame>
        </mc:Fallback>
      </mc:AlternateContent>
      <p:sp>
        <p:nvSpPr>
          <p:cNvPr id="9" name="Rectangle: Rounded Corners 8">
            <a:extLst>
              <a:ext uri="{FF2B5EF4-FFF2-40B4-BE49-F238E27FC236}">
                <a16:creationId xmlns:a16="http://schemas.microsoft.com/office/drawing/2014/main" id="{97305833-06BC-4087-BE43-3C58E5626496}"/>
              </a:ext>
            </a:extLst>
          </p:cNvPr>
          <p:cNvSpPr/>
          <p:nvPr/>
        </p:nvSpPr>
        <p:spPr>
          <a:xfrm>
            <a:off x="4882155" y="5486399"/>
            <a:ext cx="1726464" cy="637309"/>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341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400116-F6D3-41E4-93C2-F8647F0D1767}"/>
              </a:ext>
            </a:extLst>
          </p:cNvPr>
          <p:cNvGrpSpPr/>
          <p:nvPr/>
        </p:nvGrpSpPr>
        <p:grpSpPr>
          <a:xfrm>
            <a:off x="925932" y="2185030"/>
            <a:ext cx="4499261" cy="2891803"/>
            <a:chOff x="925932" y="2185030"/>
            <a:chExt cx="4499261" cy="2891803"/>
          </a:xfrm>
        </p:grpSpPr>
        <p:sp>
          <p:nvSpPr>
            <p:cNvPr id="26" name="Rectangle 25">
              <a:extLst>
                <a:ext uri="{FF2B5EF4-FFF2-40B4-BE49-F238E27FC236}">
                  <a16:creationId xmlns:a16="http://schemas.microsoft.com/office/drawing/2014/main" id="{370C5FD4-E9C6-4B52-B2CF-F1BCAF52AFA6}"/>
                </a:ext>
              </a:extLst>
            </p:cNvPr>
            <p:cNvSpPr/>
            <p:nvPr/>
          </p:nvSpPr>
          <p:spPr>
            <a:xfrm>
              <a:off x="925932" y="2185030"/>
              <a:ext cx="4499261" cy="2891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panose="020F0502020204030204"/>
              </a:endParaRPr>
            </a:p>
          </p:txBody>
        </p:sp>
        <p:sp>
          <p:nvSpPr>
            <p:cNvPr id="27" name="Oval 26">
              <a:extLst>
                <a:ext uri="{FF2B5EF4-FFF2-40B4-BE49-F238E27FC236}">
                  <a16:creationId xmlns:a16="http://schemas.microsoft.com/office/drawing/2014/main" id="{062AF132-4A42-46C7-8EEF-FDD461A14A55}"/>
                </a:ext>
              </a:extLst>
            </p:cNvPr>
            <p:cNvSpPr/>
            <p:nvPr/>
          </p:nvSpPr>
          <p:spPr>
            <a:xfrm>
              <a:off x="4617632" y="4443856"/>
              <a:ext cx="204108" cy="19458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30" name="Rectangle 29">
              <a:extLst>
                <a:ext uri="{FF2B5EF4-FFF2-40B4-BE49-F238E27FC236}">
                  <a16:creationId xmlns:a16="http://schemas.microsoft.com/office/drawing/2014/main" id="{14EB1457-DBCC-4C38-BBD7-F241CCE606B1}"/>
                </a:ext>
              </a:extLst>
            </p:cNvPr>
            <p:cNvSpPr/>
            <p:nvPr/>
          </p:nvSpPr>
          <p:spPr>
            <a:xfrm>
              <a:off x="4497892" y="4595127"/>
              <a:ext cx="618201" cy="338289"/>
            </a:xfrm>
            <a:prstGeom prst="rect">
              <a:avLst/>
            </a:prstGeom>
          </p:spPr>
          <p:txBody>
            <a:bodyPr wrap="none">
              <a:spAutoFit/>
            </a:bodyPr>
            <a:lstStyle/>
            <a:p>
              <a:r>
                <a:rPr lang="en-US" sz="1200" dirty="0">
                  <a:solidFill>
                    <a:prstClr val="white">
                      <a:lumMod val="50000"/>
                    </a:prstClr>
                  </a:solidFill>
                  <a:latin typeface="Calibri" panose="020F0502020204030204"/>
                </a:rPr>
                <a:t>Start</a:t>
              </a:r>
              <a:endParaRPr lang="en-GB" sz="1200" dirty="0">
                <a:solidFill>
                  <a:prstClr val="white">
                    <a:lumMod val="50000"/>
                  </a:prstClr>
                </a:solidFill>
                <a:latin typeface="Calibri" panose="020F0502020204030204"/>
              </a:endParaRPr>
            </a:p>
          </p:txBody>
        </p:sp>
        <p:sp>
          <p:nvSpPr>
            <p:cNvPr id="35" name="Rectangle 34">
              <a:extLst>
                <a:ext uri="{FF2B5EF4-FFF2-40B4-BE49-F238E27FC236}">
                  <a16:creationId xmlns:a16="http://schemas.microsoft.com/office/drawing/2014/main" id="{43CF04F6-42AA-47D8-952C-1E834FF4E3A7}"/>
                </a:ext>
              </a:extLst>
            </p:cNvPr>
            <p:cNvSpPr/>
            <p:nvPr/>
          </p:nvSpPr>
          <p:spPr>
            <a:xfrm>
              <a:off x="931866" y="3950472"/>
              <a:ext cx="766385" cy="338289"/>
            </a:xfrm>
            <a:prstGeom prst="rect">
              <a:avLst/>
            </a:prstGeom>
          </p:spPr>
          <p:txBody>
            <a:bodyPr wrap="none">
              <a:spAutoFit/>
            </a:bodyPr>
            <a:lstStyle/>
            <a:p>
              <a:r>
                <a:rPr lang="en-GB" sz="1200" dirty="0">
                  <a:solidFill>
                    <a:prstClr val="white">
                      <a:lumMod val="50000"/>
                    </a:prstClr>
                  </a:solidFill>
                  <a:latin typeface="Calibri" panose="020F0502020204030204"/>
                </a:rPr>
                <a:t>Object</a:t>
              </a:r>
            </a:p>
          </p:txBody>
        </p:sp>
        <p:sp>
          <p:nvSpPr>
            <p:cNvPr id="45" name="Cube 44">
              <a:extLst>
                <a:ext uri="{FF2B5EF4-FFF2-40B4-BE49-F238E27FC236}">
                  <a16:creationId xmlns:a16="http://schemas.microsoft.com/office/drawing/2014/main" id="{ED0036FF-CF98-4DD4-8D2F-AFEF72FB040B}"/>
                </a:ext>
              </a:extLst>
            </p:cNvPr>
            <p:cNvSpPr/>
            <p:nvPr/>
          </p:nvSpPr>
          <p:spPr>
            <a:xfrm>
              <a:off x="1037947" y="3750492"/>
              <a:ext cx="408855" cy="159627"/>
            </a:xfrm>
            <a:prstGeom prst="cube">
              <a:avLst>
                <a:gd name="adj" fmla="val 54870"/>
              </a:avLst>
            </a:prstGeom>
            <a:ln w="6350">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Calibri" panose="020F0502020204030204"/>
              </a:endParaRPr>
            </a:p>
          </p:txBody>
        </p:sp>
      </p:grpSp>
      <p:grpSp>
        <p:nvGrpSpPr>
          <p:cNvPr id="8" name="Group 7">
            <a:extLst>
              <a:ext uri="{FF2B5EF4-FFF2-40B4-BE49-F238E27FC236}">
                <a16:creationId xmlns:a16="http://schemas.microsoft.com/office/drawing/2014/main" id="{094CE63F-A2BA-473C-BBFC-3B0CA4DCA166}"/>
              </a:ext>
            </a:extLst>
          </p:cNvPr>
          <p:cNvGrpSpPr/>
          <p:nvPr/>
        </p:nvGrpSpPr>
        <p:grpSpPr>
          <a:xfrm>
            <a:off x="6958828" y="2162162"/>
            <a:ext cx="4499261" cy="2891803"/>
            <a:chOff x="6958828" y="2162162"/>
            <a:chExt cx="4499261" cy="2891803"/>
          </a:xfrm>
        </p:grpSpPr>
        <p:sp>
          <p:nvSpPr>
            <p:cNvPr id="17" name="Rectangle 16">
              <a:extLst>
                <a:ext uri="{FF2B5EF4-FFF2-40B4-BE49-F238E27FC236}">
                  <a16:creationId xmlns:a16="http://schemas.microsoft.com/office/drawing/2014/main" id="{9FFB7588-8942-49A2-8799-362F4CFC47AC}"/>
                </a:ext>
              </a:extLst>
            </p:cNvPr>
            <p:cNvSpPr/>
            <p:nvPr/>
          </p:nvSpPr>
          <p:spPr>
            <a:xfrm>
              <a:off x="6958828" y="2162162"/>
              <a:ext cx="4499261" cy="28918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panose="020F0502020204030204"/>
              </a:endParaRPr>
            </a:p>
          </p:txBody>
        </p:sp>
        <p:sp>
          <p:nvSpPr>
            <p:cNvPr id="18" name="Oval 17">
              <a:extLst>
                <a:ext uri="{FF2B5EF4-FFF2-40B4-BE49-F238E27FC236}">
                  <a16:creationId xmlns:a16="http://schemas.microsoft.com/office/drawing/2014/main" id="{19F3CC52-5F76-4067-8901-DDB7B3761B48}"/>
                </a:ext>
              </a:extLst>
            </p:cNvPr>
            <p:cNvSpPr/>
            <p:nvPr/>
          </p:nvSpPr>
          <p:spPr>
            <a:xfrm>
              <a:off x="10650528" y="4420988"/>
              <a:ext cx="204108" cy="194580"/>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21" name="Rectangle 20">
              <a:extLst>
                <a:ext uri="{FF2B5EF4-FFF2-40B4-BE49-F238E27FC236}">
                  <a16:creationId xmlns:a16="http://schemas.microsoft.com/office/drawing/2014/main" id="{A820E76E-5FAA-4ED1-9B47-7F977E1BA1E6}"/>
                </a:ext>
              </a:extLst>
            </p:cNvPr>
            <p:cNvSpPr/>
            <p:nvPr/>
          </p:nvSpPr>
          <p:spPr>
            <a:xfrm>
              <a:off x="10530788" y="4572259"/>
              <a:ext cx="618201" cy="338289"/>
            </a:xfrm>
            <a:prstGeom prst="rect">
              <a:avLst/>
            </a:prstGeom>
          </p:spPr>
          <p:txBody>
            <a:bodyPr wrap="none">
              <a:spAutoFit/>
            </a:bodyPr>
            <a:lstStyle/>
            <a:p>
              <a:r>
                <a:rPr lang="en-US" sz="1200" dirty="0">
                  <a:solidFill>
                    <a:prstClr val="white">
                      <a:lumMod val="50000"/>
                    </a:prstClr>
                  </a:solidFill>
                  <a:latin typeface="Calibri" panose="020F0502020204030204"/>
                </a:rPr>
                <a:t>Start</a:t>
              </a:r>
              <a:endParaRPr lang="en-GB" sz="1200" dirty="0">
                <a:solidFill>
                  <a:prstClr val="white">
                    <a:lumMod val="50000"/>
                  </a:prstClr>
                </a:solidFill>
                <a:latin typeface="Calibri" panose="020F0502020204030204"/>
              </a:endParaRPr>
            </a:p>
          </p:txBody>
        </p:sp>
        <p:sp>
          <p:nvSpPr>
            <p:cNvPr id="22" name="Rectangle 21">
              <a:extLst>
                <a:ext uri="{FF2B5EF4-FFF2-40B4-BE49-F238E27FC236}">
                  <a16:creationId xmlns:a16="http://schemas.microsoft.com/office/drawing/2014/main" id="{DA48E4AA-3FE0-4A9E-BD8D-2F1807CE76E8}"/>
                </a:ext>
              </a:extLst>
            </p:cNvPr>
            <p:cNvSpPr/>
            <p:nvPr/>
          </p:nvSpPr>
          <p:spPr>
            <a:xfrm>
              <a:off x="6964762" y="3927604"/>
              <a:ext cx="766385" cy="338289"/>
            </a:xfrm>
            <a:prstGeom prst="rect">
              <a:avLst/>
            </a:prstGeom>
          </p:spPr>
          <p:txBody>
            <a:bodyPr wrap="none">
              <a:spAutoFit/>
            </a:bodyPr>
            <a:lstStyle/>
            <a:p>
              <a:r>
                <a:rPr lang="en-GB" sz="1200" dirty="0">
                  <a:solidFill>
                    <a:prstClr val="white">
                      <a:lumMod val="50000"/>
                    </a:prstClr>
                  </a:solidFill>
                  <a:latin typeface="Calibri" panose="020F0502020204030204"/>
                </a:rPr>
                <a:t>Object</a:t>
              </a:r>
            </a:p>
          </p:txBody>
        </p:sp>
        <p:sp>
          <p:nvSpPr>
            <p:cNvPr id="38" name="Cube 37">
              <a:extLst>
                <a:ext uri="{FF2B5EF4-FFF2-40B4-BE49-F238E27FC236}">
                  <a16:creationId xmlns:a16="http://schemas.microsoft.com/office/drawing/2014/main" id="{75798F4E-4B91-4C1B-9C53-B2D60897361E}"/>
                </a:ext>
              </a:extLst>
            </p:cNvPr>
            <p:cNvSpPr/>
            <p:nvPr/>
          </p:nvSpPr>
          <p:spPr>
            <a:xfrm>
              <a:off x="7070843" y="3727624"/>
              <a:ext cx="408855" cy="159627"/>
            </a:xfrm>
            <a:prstGeom prst="cube">
              <a:avLst>
                <a:gd name="adj" fmla="val 54870"/>
              </a:avLst>
            </a:prstGeom>
            <a:ln w="6350">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Calibri" panose="020F0502020204030204"/>
              </a:endParaRPr>
            </a:p>
          </p:txBody>
        </p:sp>
      </p:grpSp>
      <p:sp>
        <p:nvSpPr>
          <p:cNvPr id="2" name="Title 1">
            <a:extLst>
              <a:ext uri="{FF2B5EF4-FFF2-40B4-BE49-F238E27FC236}">
                <a16:creationId xmlns:a16="http://schemas.microsoft.com/office/drawing/2014/main" id="{BA231058-5BB6-49FB-805C-45D20C1A90BD}"/>
              </a:ext>
            </a:extLst>
          </p:cNvPr>
          <p:cNvSpPr>
            <a:spLocks noGrp="1"/>
          </p:cNvSpPr>
          <p:nvPr>
            <p:ph type="title"/>
          </p:nvPr>
        </p:nvSpPr>
        <p:spPr/>
        <p:txBody>
          <a:bodyPr/>
          <a:lstStyle/>
          <a:p>
            <a:pPr algn="ctr"/>
            <a:r>
              <a:rPr lang="en-GB" dirty="0"/>
              <a:t>Transferring to Manual Estimation…</a:t>
            </a:r>
          </a:p>
        </p:txBody>
      </p:sp>
      <p:sp>
        <p:nvSpPr>
          <p:cNvPr id="33" name="Rectangle 32">
            <a:extLst>
              <a:ext uri="{FF2B5EF4-FFF2-40B4-BE49-F238E27FC236}">
                <a16:creationId xmlns:a16="http://schemas.microsoft.com/office/drawing/2014/main" id="{A2522C1E-3A41-4AE3-A457-AA7C85C0A25A}"/>
              </a:ext>
            </a:extLst>
          </p:cNvPr>
          <p:cNvSpPr/>
          <p:nvPr/>
        </p:nvSpPr>
        <p:spPr>
          <a:xfrm>
            <a:off x="2041117" y="5275963"/>
            <a:ext cx="1702710" cy="369332"/>
          </a:xfrm>
          <a:prstGeom prst="rect">
            <a:avLst/>
          </a:prstGeom>
        </p:spPr>
        <p:txBody>
          <a:bodyPr wrap="none">
            <a:spAutoFit/>
          </a:bodyPr>
          <a:lstStyle/>
          <a:p>
            <a:r>
              <a:rPr lang="en-US" dirty="0">
                <a:solidFill>
                  <a:srgbClr val="00B050"/>
                </a:solidFill>
                <a:latin typeface="Calibri" panose="020F0502020204030204"/>
              </a:rPr>
              <a:t>Short amplitude</a:t>
            </a:r>
            <a:endParaRPr lang="en-GB" dirty="0">
              <a:solidFill>
                <a:srgbClr val="00B050"/>
              </a:solidFill>
              <a:latin typeface="Calibri" panose="020F0502020204030204"/>
            </a:endParaRPr>
          </a:p>
        </p:txBody>
      </p:sp>
      <p:sp>
        <p:nvSpPr>
          <p:cNvPr id="34" name="Rectangle 33">
            <a:extLst>
              <a:ext uri="{FF2B5EF4-FFF2-40B4-BE49-F238E27FC236}">
                <a16:creationId xmlns:a16="http://schemas.microsoft.com/office/drawing/2014/main" id="{DDDE60C1-E3F8-48D1-8461-36FDCF127172}"/>
              </a:ext>
            </a:extLst>
          </p:cNvPr>
          <p:cNvSpPr/>
          <p:nvPr/>
        </p:nvSpPr>
        <p:spPr>
          <a:xfrm>
            <a:off x="8584290" y="5277787"/>
            <a:ext cx="1646605" cy="369332"/>
          </a:xfrm>
          <a:prstGeom prst="rect">
            <a:avLst/>
          </a:prstGeom>
        </p:spPr>
        <p:txBody>
          <a:bodyPr wrap="none">
            <a:spAutoFit/>
          </a:bodyPr>
          <a:lstStyle/>
          <a:p>
            <a:r>
              <a:rPr lang="en-US" dirty="0">
                <a:solidFill>
                  <a:srgbClr val="00B0F0"/>
                </a:solidFill>
                <a:latin typeface="Calibri" panose="020F0502020204030204"/>
              </a:rPr>
              <a:t>Long amplitude</a:t>
            </a:r>
            <a:endParaRPr lang="en-GB" dirty="0">
              <a:solidFill>
                <a:srgbClr val="00B0F0"/>
              </a:solidFill>
              <a:latin typeface="Calibri" panose="020F0502020204030204"/>
            </a:endParaRPr>
          </a:p>
        </p:txBody>
      </p:sp>
      <p:sp>
        <p:nvSpPr>
          <p:cNvPr id="41" name="Date Placeholder 40">
            <a:extLst>
              <a:ext uri="{FF2B5EF4-FFF2-40B4-BE49-F238E27FC236}">
                <a16:creationId xmlns:a16="http://schemas.microsoft.com/office/drawing/2014/main" id="{58746A01-A39A-4F24-982C-03EB601793A0}"/>
              </a:ext>
            </a:extLst>
          </p:cNvPr>
          <p:cNvSpPr>
            <a:spLocks noGrp="1"/>
          </p:cNvSpPr>
          <p:nvPr>
            <p:ph type="dt" sz="half" idx="10"/>
          </p:nvPr>
        </p:nvSpPr>
        <p:spPr/>
        <p:txBody>
          <a:bodyPr/>
          <a:lstStyle/>
          <a:p>
            <a:fld id="{23861B7F-CC71-48B0-A512-5332F610B66C}"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42" name="Footer Placeholder 41">
            <a:extLst>
              <a:ext uri="{FF2B5EF4-FFF2-40B4-BE49-F238E27FC236}">
                <a16:creationId xmlns:a16="http://schemas.microsoft.com/office/drawing/2014/main" id="{C27D946C-0EA1-489D-B827-BC5A7CB1E239}"/>
              </a:ext>
            </a:extLst>
          </p:cNvPr>
          <p:cNvSpPr>
            <a:spLocks noGrp="1"/>
          </p:cNvSpPr>
          <p:nvPr>
            <p:ph type="ftr" sz="quarter" idx="11"/>
          </p:nvPr>
        </p:nvSpPr>
        <p:spPr/>
        <p:txBody>
          <a:bodyPr/>
          <a:lstStyle/>
          <a:p>
            <a:r>
              <a:rPr lang="en-US" dirty="0">
                <a:solidFill>
                  <a:prstClr val="black">
                    <a:tint val="75000"/>
                  </a:prstClr>
                </a:solidFill>
                <a:latin typeface="Calibri" panose="020F0502020204030204"/>
              </a:rPr>
              <a:t>Reviewing evidence for different representations in perception and action</a:t>
            </a:r>
            <a:endParaRPr lang="en-GB" dirty="0">
              <a:solidFill>
                <a:prstClr val="black">
                  <a:tint val="75000"/>
                </a:prstClr>
              </a:solidFill>
              <a:latin typeface="Calibri" panose="020F0502020204030204"/>
            </a:endParaRPr>
          </a:p>
        </p:txBody>
      </p:sp>
      <p:sp>
        <p:nvSpPr>
          <p:cNvPr id="43" name="Slide Number Placeholder 42">
            <a:extLst>
              <a:ext uri="{FF2B5EF4-FFF2-40B4-BE49-F238E27FC236}">
                <a16:creationId xmlns:a16="http://schemas.microsoft.com/office/drawing/2014/main" id="{17B1C193-1883-4EEB-86C4-790716EDDD65}"/>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12</a:t>
            </a:fld>
            <a:endParaRPr lang="en-GB">
              <a:solidFill>
                <a:prstClr val="black">
                  <a:tint val="75000"/>
                </a:prstClr>
              </a:solidFill>
              <a:latin typeface="Calibri" panose="020F0502020204030204"/>
            </a:endParaRPr>
          </a:p>
        </p:txBody>
      </p:sp>
      <p:cxnSp>
        <p:nvCxnSpPr>
          <p:cNvPr id="29" name="Straight Arrow Connector 28">
            <a:extLst>
              <a:ext uri="{FF2B5EF4-FFF2-40B4-BE49-F238E27FC236}">
                <a16:creationId xmlns:a16="http://schemas.microsoft.com/office/drawing/2014/main" id="{DC20161C-17F2-4A62-8FE3-BCD16E599897}"/>
              </a:ext>
            </a:extLst>
          </p:cNvPr>
          <p:cNvCxnSpPr>
            <a:cxnSpLocks/>
          </p:cNvCxnSpPr>
          <p:nvPr/>
        </p:nvCxnSpPr>
        <p:spPr>
          <a:xfrm flipH="1" flipV="1">
            <a:off x="8183190" y="2692945"/>
            <a:ext cx="2467339" cy="1761176"/>
          </a:xfrm>
          <a:prstGeom prst="straightConnector1">
            <a:avLst/>
          </a:prstGeom>
          <a:ln>
            <a:solidFill>
              <a:schemeClr val="accent4">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32" name="Rectangle 31">
            <a:extLst>
              <a:ext uri="{FF2B5EF4-FFF2-40B4-BE49-F238E27FC236}">
                <a16:creationId xmlns:a16="http://schemas.microsoft.com/office/drawing/2014/main" id="{280E54EB-1619-4E02-B65D-4B8EDB9236F1}"/>
              </a:ext>
            </a:extLst>
          </p:cNvPr>
          <p:cNvSpPr/>
          <p:nvPr/>
        </p:nvSpPr>
        <p:spPr>
          <a:xfrm>
            <a:off x="8925368" y="3589124"/>
            <a:ext cx="566181" cy="276999"/>
          </a:xfrm>
          <a:prstGeom prst="rect">
            <a:avLst/>
          </a:prstGeom>
        </p:spPr>
        <p:txBody>
          <a:bodyPr wrap="none">
            <a:spAutoFit/>
          </a:bodyPr>
          <a:lstStyle/>
          <a:p>
            <a:r>
              <a:rPr lang="en-US" sz="1200" dirty="0">
                <a:solidFill>
                  <a:srgbClr val="FFC000">
                    <a:lumMod val="75000"/>
                  </a:srgbClr>
                </a:solidFill>
                <a:latin typeface="Calibri" panose="020F0502020204030204"/>
              </a:rPr>
              <a:t>30 cm</a:t>
            </a:r>
            <a:endParaRPr lang="en-GB" sz="1200" dirty="0">
              <a:solidFill>
                <a:srgbClr val="FFC000">
                  <a:lumMod val="75000"/>
                </a:srgbClr>
              </a:solidFill>
              <a:latin typeface="Calibri" panose="020F0502020204030204"/>
            </a:endParaRPr>
          </a:p>
        </p:txBody>
      </p:sp>
      <p:pic>
        <p:nvPicPr>
          <p:cNvPr id="39" name="Graphic 12" descr="Pinch Zoom In with solid fill">
            <a:extLst>
              <a:ext uri="{FF2B5EF4-FFF2-40B4-BE49-F238E27FC236}">
                <a16:creationId xmlns:a16="http://schemas.microsoft.com/office/drawing/2014/main" id="{4CB09BEF-32DA-4922-9156-E06290F77E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28655">
            <a:off x="7998430" y="2170880"/>
            <a:ext cx="624204" cy="681569"/>
          </a:xfrm>
          <a:prstGeom prst="rect">
            <a:avLst/>
          </a:prstGeom>
        </p:spPr>
      </p:pic>
      <p:cxnSp>
        <p:nvCxnSpPr>
          <p:cNvPr id="40" name="Straight Arrow Connector 39">
            <a:extLst>
              <a:ext uri="{FF2B5EF4-FFF2-40B4-BE49-F238E27FC236}">
                <a16:creationId xmlns:a16="http://schemas.microsoft.com/office/drawing/2014/main" id="{D77ADF12-8087-4F5E-BCB3-BB807EDE5DB3}"/>
              </a:ext>
            </a:extLst>
          </p:cNvPr>
          <p:cNvCxnSpPr>
            <a:cxnSpLocks/>
          </p:cNvCxnSpPr>
          <p:nvPr/>
        </p:nvCxnSpPr>
        <p:spPr>
          <a:xfrm flipH="1" flipV="1">
            <a:off x="4125988" y="4049657"/>
            <a:ext cx="473077" cy="404463"/>
          </a:xfrm>
          <a:prstGeom prst="straightConnector1">
            <a:avLst/>
          </a:prstGeom>
          <a:ln>
            <a:solidFill>
              <a:schemeClr val="accent4">
                <a:lumMod val="75000"/>
              </a:schemeClr>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44" name="Rectangle 43">
            <a:extLst>
              <a:ext uri="{FF2B5EF4-FFF2-40B4-BE49-F238E27FC236}">
                <a16:creationId xmlns:a16="http://schemas.microsoft.com/office/drawing/2014/main" id="{F3234F00-69FA-4AFD-B0EC-E40E0976CBF6}"/>
              </a:ext>
            </a:extLst>
          </p:cNvPr>
          <p:cNvSpPr/>
          <p:nvPr/>
        </p:nvSpPr>
        <p:spPr>
          <a:xfrm>
            <a:off x="3925890" y="4246571"/>
            <a:ext cx="487634" cy="276999"/>
          </a:xfrm>
          <a:prstGeom prst="rect">
            <a:avLst/>
          </a:prstGeom>
        </p:spPr>
        <p:txBody>
          <a:bodyPr wrap="none">
            <a:spAutoFit/>
          </a:bodyPr>
          <a:lstStyle/>
          <a:p>
            <a:r>
              <a:rPr lang="en-US" sz="1200" dirty="0">
                <a:solidFill>
                  <a:srgbClr val="FFC000">
                    <a:lumMod val="75000"/>
                  </a:srgbClr>
                </a:solidFill>
                <a:latin typeface="Calibri" panose="020F0502020204030204"/>
              </a:rPr>
              <a:t>7 cm</a:t>
            </a:r>
            <a:endParaRPr lang="en-GB" sz="1200" dirty="0">
              <a:solidFill>
                <a:srgbClr val="FFC000">
                  <a:lumMod val="75000"/>
                </a:srgbClr>
              </a:solidFill>
              <a:latin typeface="Calibri" panose="020F0502020204030204"/>
            </a:endParaRPr>
          </a:p>
        </p:txBody>
      </p:sp>
      <p:pic>
        <p:nvPicPr>
          <p:cNvPr id="46" name="Graphic 12" descr="Pinch Zoom In with solid fill">
            <a:extLst>
              <a:ext uri="{FF2B5EF4-FFF2-40B4-BE49-F238E27FC236}">
                <a16:creationId xmlns:a16="http://schemas.microsoft.com/office/drawing/2014/main" id="{2C3B8303-005B-40BE-B324-237463750E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28655">
            <a:off x="4318096" y="4177492"/>
            <a:ext cx="624204" cy="681569"/>
          </a:xfrm>
          <a:prstGeom prst="rect">
            <a:avLst/>
          </a:prstGeom>
        </p:spPr>
      </p:pic>
      <p:pic>
        <p:nvPicPr>
          <p:cNvPr id="13" name="Picture 12">
            <a:extLst>
              <a:ext uri="{FF2B5EF4-FFF2-40B4-BE49-F238E27FC236}">
                <a16:creationId xmlns:a16="http://schemas.microsoft.com/office/drawing/2014/main" id="{E6FFB9FC-3F1E-4A32-B3D5-7B4568D78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0134" y="3969643"/>
            <a:ext cx="690000" cy="690000"/>
          </a:xfrm>
          <a:prstGeom prst="rect">
            <a:avLst/>
          </a:prstGeom>
        </p:spPr>
      </p:pic>
      <p:pic>
        <p:nvPicPr>
          <p:cNvPr id="58" name="Picture 57">
            <a:extLst>
              <a:ext uri="{FF2B5EF4-FFF2-40B4-BE49-F238E27FC236}">
                <a16:creationId xmlns:a16="http://schemas.microsoft.com/office/drawing/2014/main" id="{D95EAA7A-F1A9-47C1-9087-9CAD68BC0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9026" y="3999841"/>
            <a:ext cx="690000" cy="690000"/>
          </a:xfrm>
          <a:prstGeom prst="rect">
            <a:avLst/>
          </a:prstGeom>
        </p:spPr>
      </p:pic>
    </p:spTree>
    <p:extLst>
      <p:ext uri="{BB962C8B-B14F-4D97-AF65-F5344CB8AC3E}">
        <p14:creationId xmlns:p14="http://schemas.microsoft.com/office/powerpoint/2010/main" val="41782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42" presetClass="path" presetSubtype="0" accel="50000" decel="50000" fill="hold" nodeType="withEffect">
                                  <p:stCondLst>
                                    <p:cond delay="0"/>
                                  </p:stCondLst>
                                  <p:childTnLst>
                                    <p:animMotion origin="layout" path="M 2.5E-6 3.7037E-6 L -0.03998 -0.09236 " pathEditMode="relative" rAng="0" ptsTypes="AA">
                                      <p:cBhvr>
                                        <p:cTn id="10" dur="1000" fill="hold"/>
                                        <p:tgtEl>
                                          <p:spTgt spid="46"/>
                                        </p:tgtEl>
                                        <p:attrNameLst>
                                          <p:attrName>ppt_x</p:attrName>
                                          <p:attrName>ppt_y</p:attrName>
                                        </p:attrNameLst>
                                      </p:cBhvr>
                                      <p:rCtr x="-2005" y="-4630"/>
                                    </p:animMotion>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20234 0.29028 L 2.5E-6 7.40741E-7 " pathEditMode="relative" rAng="0" ptsTypes="AA">
                                      <p:cBhvr>
                                        <p:cTn id="20" dur="1000" fill="hold"/>
                                        <p:tgtEl>
                                          <p:spTgt spid="39"/>
                                        </p:tgtEl>
                                        <p:attrNameLst>
                                          <p:attrName>ppt_x</p:attrName>
                                          <p:attrName>ppt_y</p:attrName>
                                        </p:attrNameLst>
                                      </p:cBhvr>
                                      <p:rCtr x="-10534" y="-13935"/>
                                    </p:animMotion>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C83CE7-92AC-469A-9AA6-B9FCE5599026}"/>
              </a:ext>
            </a:extLst>
          </p:cNvPr>
          <p:cNvSpPr>
            <a:spLocks noGrp="1"/>
          </p:cNvSpPr>
          <p:nvPr>
            <p:ph type="dt" sz="half" idx="10"/>
          </p:nvPr>
        </p:nvSpPr>
        <p:spPr/>
        <p:txBody>
          <a:bodyPr/>
          <a:lstStyle/>
          <a:p>
            <a:fld id="{685D6924-3D89-4732-9B73-75DD962861DD}" type="datetime1">
              <a:rPr lang="de-DE" smtClean="0"/>
              <a:t>21.03.2022</a:t>
            </a:fld>
            <a:endParaRPr lang="en-US" dirty="0"/>
          </a:p>
        </p:txBody>
      </p:sp>
      <p:sp>
        <p:nvSpPr>
          <p:cNvPr id="5" name="Footer Placeholder 4">
            <a:extLst>
              <a:ext uri="{FF2B5EF4-FFF2-40B4-BE49-F238E27FC236}">
                <a16:creationId xmlns:a16="http://schemas.microsoft.com/office/drawing/2014/main" id="{2413A491-A6C3-451D-8075-D1EA80E8E54E}"/>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B1B4465B-DF9F-40E0-9783-D842259BB968}"/>
              </a:ext>
            </a:extLst>
          </p:cNvPr>
          <p:cNvSpPr>
            <a:spLocks noGrp="1"/>
          </p:cNvSpPr>
          <p:nvPr>
            <p:ph type="sldNum" sz="quarter" idx="12"/>
          </p:nvPr>
        </p:nvSpPr>
        <p:spPr/>
        <p:txBody>
          <a:bodyPr/>
          <a:lstStyle/>
          <a:p>
            <a:fld id="{F94C4FC1-7C0A-6043-84EF-957B0907C4B7}" type="slidenum">
              <a:rPr lang="en-US" smtClean="0"/>
              <a:t>13</a:t>
            </a:fld>
            <a:endParaRPr lang="en-US"/>
          </a:p>
        </p:txBody>
      </p:sp>
      <p:pic>
        <p:nvPicPr>
          <p:cNvPr id="15" name="Graphic 14">
            <a:extLst>
              <a:ext uri="{FF2B5EF4-FFF2-40B4-BE49-F238E27FC236}">
                <a16:creationId xmlns:a16="http://schemas.microsoft.com/office/drawing/2014/main" id="{A308BF46-CB4E-42C2-83C7-E7760C7B0F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561" r="28182" b="7315"/>
          <a:stretch/>
        </p:blipFill>
        <p:spPr>
          <a:xfrm>
            <a:off x="6887186" y="1610236"/>
            <a:ext cx="5110095" cy="42276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2CEC51-5E75-4ABF-B943-0CE31AEB9C49}"/>
                  </a:ext>
                </a:extLst>
              </p:cNvPr>
              <p:cNvSpPr txBox="1"/>
              <p:nvPr/>
            </p:nvSpPr>
            <p:spPr>
              <a:xfrm>
                <a:off x="8782097" y="6048575"/>
                <a:ext cx="2390641" cy="307777"/>
              </a:xfrm>
              <a:prstGeom prst="rect">
                <a:avLst/>
              </a:prstGeom>
              <a:noFill/>
              <a:ln>
                <a:solidFill>
                  <a:schemeClr val="tx1"/>
                </a:solidFill>
              </a:ln>
            </p:spPr>
            <p:txBody>
              <a:bodyPr wrap="square" rtlCol="0">
                <a:spAutoFit/>
              </a:bodyPr>
              <a:lstStyle/>
              <a:p>
                <a:r>
                  <a:rPr lang="en-GB" sz="1400" dirty="0"/>
                  <a:t>Error bars depict Mean </a:t>
                </a:r>
                <a14:m>
                  <m:oMath xmlns:m="http://schemas.openxmlformats.org/officeDocument/2006/math">
                    <m:r>
                      <a:rPr lang="en-US" sz="1400" i="1">
                        <a:latin typeface="Cambria Math" panose="02040503050406030204" pitchFamily="18" charset="0"/>
                        <a:ea typeface="Cambria Math" panose="02040503050406030204" pitchFamily="18" charset="0"/>
                      </a:rPr>
                      <m:t>±</m:t>
                    </m:r>
                  </m:oMath>
                </a14:m>
                <a:r>
                  <a:rPr lang="en-GB" sz="1400" dirty="0"/>
                  <a:t> SEM</a:t>
                </a:r>
              </a:p>
            </p:txBody>
          </p:sp>
        </mc:Choice>
        <mc:Fallback xmlns="">
          <p:sp>
            <p:nvSpPr>
              <p:cNvPr id="8" name="TextBox 7">
                <a:extLst>
                  <a:ext uri="{FF2B5EF4-FFF2-40B4-BE49-F238E27FC236}">
                    <a16:creationId xmlns:a16="http://schemas.microsoft.com/office/drawing/2014/main" id="{2F2CEC51-5E75-4ABF-B943-0CE31AEB9C49}"/>
                  </a:ext>
                </a:extLst>
              </p:cNvPr>
              <p:cNvSpPr txBox="1">
                <a:spLocks noRot="1" noChangeAspect="1" noMove="1" noResize="1" noEditPoints="1" noAdjustHandles="1" noChangeArrowheads="1" noChangeShapeType="1" noTextEdit="1"/>
              </p:cNvSpPr>
              <p:nvPr/>
            </p:nvSpPr>
            <p:spPr>
              <a:xfrm>
                <a:off x="8782097" y="6048575"/>
                <a:ext cx="2390641" cy="307777"/>
              </a:xfrm>
              <a:prstGeom prst="rect">
                <a:avLst/>
              </a:prstGeom>
              <a:blipFill>
                <a:blip r:embed="rId5"/>
                <a:stretch>
                  <a:fillRect l="-508" t="-1887" b="-16981"/>
                </a:stretch>
              </a:blipFill>
              <a:ln>
                <a:solidFill>
                  <a:schemeClr val="tx1"/>
                </a:solidFill>
              </a:ln>
            </p:spPr>
            <p:txBody>
              <a:bodyPr/>
              <a:lstStyle/>
              <a:p>
                <a:r>
                  <a:rPr lang="en-GB">
                    <a:noFill/>
                  </a:rPr>
                  <a:t> </a:t>
                </a:r>
              </a:p>
            </p:txBody>
          </p:sp>
        </mc:Fallback>
      </mc:AlternateContent>
      <p:sp>
        <p:nvSpPr>
          <p:cNvPr id="9" name="TextBox 8">
            <a:extLst>
              <a:ext uri="{FF2B5EF4-FFF2-40B4-BE49-F238E27FC236}">
                <a16:creationId xmlns:a16="http://schemas.microsoft.com/office/drawing/2014/main" id="{671E0F08-8130-4FEF-99DF-C6BE31432D14}"/>
              </a:ext>
            </a:extLst>
          </p:cNvPr>
          <p:cNvSpPr txBox="1"/>
          <p:nvPr/>
        </p:nvSpPr>
        <p:spPr>
          <a:xfrm>
            <a:off x="9695581" y="6356352"/>
            <a:ext cx="563672" cy="307777"/>
          </a:xfrm>
          <a:prstGeom prst="rect">
            <a:avLst/>
          </a:prstGeom>
          <a:noFill/>
          <a:ln>
            <a:solidFill>
              <a:schemeClr val="tx1"/>
            </a:solidFill>
          </a:ln>
        </p:spPr>
        <p:txBody>
          <a:bodyPr wrap="square" rtlCol="0">
            <a:spAutoFit/>
          </a:bodyPr>
          <a:lstStyle/>
          <a:p>
            <a:r>
              <a:rPr lang="en-US" sz="1400" dirty="0"/>
              <a:t>N = 8</a:t>
            </a:r>
            <a:endParaRPr lang="en-GB" sz="1400" dirty="0"/>
          </a:p>
        </p:txBody>
      </p:sp>
      <p:sp>
        <p:nvSpPr>
          <p:cNvPr id="10" name="TextBox 9">
            <a:extLst>
              <a:ext uri="{FF2B5EF4-FFF2-40B4-BE49-F238E27FC236}">
                <a16:creationId xmlns:a16="http://schemas.microsoft.com/office/drawing/2014/main" id="{935E53D3-2115-4DEF-9430-F05515D0FA23}"/>
              </a:ext>
            </a:extLst>
          </p:cNvPr>
          <p:cNvSpPr txBox="1"/>
          <p:nvPr/>
        </p:nvSpPr>
        <p:spPr>
          <a:xfrm>
            <a:off x="8795745" y="1760361"/>
            <a:ext cx="376450" cy="461665"/>
          </a:xfrm>
          <a:prstGeom prst="rect">
            <a:avLst/>
          </a:prstGeom>
          <a:noFill/>
          <a:ln>
            <a:noFill/>
          </a:ln>
        </p:spPr>
        <p:txBody>
          <a:bodyPr wrap="square" rtlCol="0">
            <a:spAutoFit/>
          </a:bodyPr>
          <a:lstStyle/>
          <a:p>
            <a:r>
              <a:rPr lang="en-US" sz="2400" dirty="0"/>
              <a:t>*</a:t>
            </a:r>
            <a:endParaRPr lang="en-GB" sz="2400" dirty="0"/>
          </a:p>
        </p:txBody>
      </p:sp>
      <p:sp>
        <p:nvSpPr>
          <p:cNvPr id="12" name="Title 1">
            <a:extLst>
              <a:ext uri="{FF2B5EF4-FFF2-40B4-BE49-F238E27FC236}">
                <a16:creationId xmlns:a16="http://schemas.microsoft.com/office/drawing/2014/main" id="{FFABFAF4-DE8B-44C6-9378-30ED8BEBFACE}"/>
              </a:ext>
            </a:extLst>
          </p:cNvPr>
          <p:cNvSpPr>
            <a:spLocks noGrp="1"/>
          </p:cNvSpPr>
          <p:nvPr>
            <p:ph type="title"/>
          </p:nvPr>
        </p:nvSpPr>
        <p:spPr>
          <a:xfrm>
            <a:off x="838200" y="982074"/>
            <a:ext cx="10515600" cy="822990"/>
          </a:xfrm>
        </p:spPr>
        <p:txBody>
          <a:bodyPr/>
          <a:lstStyle/>
          <a:p>
            <a:pPr algn="ctr"/>
            <a:r>
              <a:rPr lang="en-GB" dirty="0"/>
              <a:t>Results &amp; Discussion</a:t>
            </a:r>
          </a:p>
        </p:txBody>
      </p:sp>
      <p:sp>
        <p:nvSpPr>
          <p:cNvPr id="13" name="Content Placeholder 2">
            <a:extLst>
              <a:ext uri="{FF2B5EF4-FFF2-40B4-BE49-F238E27FC236}">
                <a16:creationId xmlns:a16="http://schemas.microsoft.com/office/drawing/2014/main" id="{5B9435AC-ADBA-42AB-8D3D-A84B17FF9BDB}"/>
              </a:ext>
            </a:extLst>
          </p:cNvPr>
          <p:cNvSpPr>
            <a:spLocks noGrp="1"/>
          </p:cNvSpPr>
          <p:nvPr>
            <p:ph idx="1"/>
          </p:nvPr>
        </p:nvSpPr>
        <p:spPr>
          <a:xfrm>
            <a:off x="194719" y="2649852"/>
            <a:ext cx="6686951" cy="3293354"/>
          </a:xfrm>
        </p:spPr>
        <p:txBody>
          <a:bodyPr>
            <a:normAutofit lnSpcReduction="10000"/>
          </a:bodyPr>
          <a:lstStyle/>
          <a:p>
            <a:r>
              <a:rPr lang="en-GB" sz="1800" dirty="0"/>
              <a:t>Garner interference eliminated by </a:t>
            </a:r>
            <a:r>
              <a:rPr lang="en-GB" sz="1800" dirty="0">
                <a:solidFill>
                  <a:srgbClr val="00B0F0"/>
                </a:solidFill>
              </a:rPr>
              <a:t>long</a:t>
            </a:r>
            <a:r>
              <a:rPr lang="en-GB" sz="1800" dirty="0"/>
              <a:t> decision amplitude</a:t>
            </a:r>
          </a:p>
          <a:p>
            <a:endParaRPr lang="en-GB" sz="1800" dirty="0"/>
          </a:p>
          <a:p>
            <a:r>
              <a:rPr lang="en-GB" sz="1800" dirty="0"/>
              <a:t>Garner interference introduced by </a:t>
            </a:r>
            <a:r>
              <a:rPr lang="en-GB" sz="1800" dirty="0">
                <a:solidFill>
                  <a:srgbClr val="00B050"/>
                </a:solidFill>
              </a:rPr>
              <a:t>short</a:t>
            </a:r>
            <a:r>
              <a:rPr lang="en-GB" sz="1800" dirty="0"/>
              <a:t> decision amplitude</a:t>
            </a:r>
          </a:p>
          <a:p>
            <a:endParaRPr lang="en-GB" sz="1800" dirty="0"/>
          </a:p>
          <a:p>
            <a:r>
              <a:rPr lang="en-GB" sz="1800" dirty="0"/>
              <a:t>Unreliable Garner effect in Manual estimation: </a:t>
            </a:r>
            <a:r>
              <a:rPr lang="en-GB" sz="1800" b="1" dirty="0"/>
              <a:t>more data needed!</a:t>
            </a:r>
          </a:p>
          <a:p>
            <a:endParaRPr lang="en-GB" sz="1800" b="1" dirty="0"/>
          </a:p>
          <a:p>
            <a:pPr>
              <a:buFont typeface="Symbol" panose="05050102010706020507" pitchFamily="18" charset="2"/>
              <a:buChar char="Þ"/>
            </a:pPr>
            <a:r>
              <a:rPr lang="en-GB" sz="1800" dirty="0"/>
              <a:t>Maybe Garner Interference does not reflect differential processing</a:t>
            </a:r>
          </a:p>
          <a:p>
            <a:pPr>
              <a:buFont typeface="Symbol" panose="05050102010706020507" pitchFamily="18" charset="2"/>
              <a:buChar char="Þ"/>
            </a:pPr>
            <a:endParaRPr lang="en-GB" sz="1800" dirty="0"/>
          </a:p>
          <a:p>
            <a:pPr>
              <a:buFont typeface="Symbol" panose="05050102010706020507" pitchFamily="18" charset="2"/>
              <a:buChar char="Þ"/>
            </a:pPr>
            <a:r>
              <a:rPr lang="en-GB" sz="1800" dirty="0"/>
              <a:t>Claims about different processing in perception vs. action may need to be re-assessed</a:t>
            </a:r>
          </a:p>
          <a:p>
            <a:pPr marL="0" indent="0">
              <a:buNone/>
            </a:pPr>
            <a:endParaRPr lang="en-GB" sz="1800" dirty="0"/>
          </a:p>
        </p:txBody>
      </p:sp>
    </p:spTree>
    <p:extLst>
      <p:ext uri="{BB962C8B-B14F-4D97-AF65-F5344CB8AC3E}">
        <p14:creationId xmlns:p14="http://schemas.microsoft.com/office/powerpoint/2010/main" val="10653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959E23-7F9D-41C9-8168-A12093A22D66}"/>
              </a:ext>
            </a:extLst>
          </p:cNvPr>
          <p:cNvSpPr>
            <a:spLocks noGrp="1"/>
          </p:cNvSpPr>
          <p:nvPr>
            <p:ph type="dt" sz="half" idx="10"/>
          </p:nvPr>
        </p:nvSpPr>
        <p:spPr/>
        <p:txBody>
          <a:bodyPr/>
          <a:lstStyle/>
          <a:p>
            <a:fld id="{685D6924-3D89-4732-9B73-75DD962861DD}" type="datetime1">
              <a:rPr lang="de-DE" smtClean="0"/>
              <a:t>21.03.2022</a:t>
            </a:fld>
            <a:endParaRPr lang="en-US"/>
          </a:p>
        </p:txBody>
      </p:sp>
      <p:sp>
        <p:nvSpPr>
          <p:cNvPr id="5" name="Footer Placeholder 4">
            <a:extLst>
              <a:ext uri="{FF2B5EF4-FFF2-40B4-BE49-F238E27FC236}">
                <a16:creationId xmlns:a16="http://schemas.microsoft.com/office/drawing/2014/main" id="{8D213E93-0319-4D2F-944E-F5C594D92751}"/>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0F014FED-D2DD-4B04-BB9C-82FFB9D81AB6}"/>
              </a:ext>
            </a:extLst>
          </p:cNvPr>
          <p:cNvSpPr>
            <a:spLocks noGrp="1"/>
          </p:cNvSpPr>
          <p:nvPr>
            <p:ph type="sldNum" sz="quarter" idx="12"/>
          </p:nvPr>
        </p:nvSpPr>
        <p:spPr/>
        <p:txBody>
          <a:bodyPr/>
          <a:lstStyle/>
          <a:p>
            <a:fld id="{F94C4FC1-7C0A-6043-84EF-957B0907C4B7}" type="slidenum">
              <a:rPr lang="en-US" smtClean="0"/>
              <a:t>14</a:t>
            </a:fld>
            <a:endParaRPr lang="en-US"/>
          </a:p>
        </p:txBody>
      </p:sp>
      <p:sp>
        <p:nvSpPr>
          <p:cNvPr id="7" name="Rectangle 6">
            <a:extLst>
              <a:ext uri="{FF2B5EF4-FFF2-40B4-BE49-F238E27FC236}">
                <a16:creationId xmlns:a16="http://schemas.microsoft.com/office/drawing/2014/main" id="{3CDB9D69-1DE8-4A00-942D-99E77AD27F8C}"/>
              </a:ext>
            </a:extLst>
          </p:cNvPr>
          <p:cNvSpPr/>
          <p:nvPr/>
        </p:nvSpPr>
        <p:spPr>
          <a:xfrm>
            <a:off x="1866849" y="1550291"/>
            <a:ext cx="8458301" cy="2770608"/>
          </a:xfrm>
          <a:prstGeom prst="rect">
            <a:avLst/>
          </a:prstGeom>
          <a:solidFill>
            <a:srgbClr val="A51E3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Thanks for your interest!</a:t>
            </a:r>
          </a:p>
          <a:p>
            <a:pPr algn="ctr"/>
            <a:endParaRPr lang="en-GB" sz="3200" b="1" dirty="0">
              <a:solidFill>
                <a:schemeClr val="tx1"/>
              </a:solidFill>
            </a:endParaRPr>
          </a:p>
          <a:p>
            <a:pPr algn="ctr"/>
            <a:r>
              <a:rPr lang="en-GB" sz="3200" b="1" dirty="0">
                <a:solidFill>
                  <a:schemeClr val="tx1"/>
                </a:solidFill>
              </a:rPr>
              <a:t>Contact: kriti.bhatia@uni-tuebingen.de</a:t>
            </a:r>
          </a:p>
        </p:txBody>
      </p:sp>
      <p:sp>
        <p:nvSpPr>
          <p:cNvPr id="8" name="Rectangle 7">
            <a:extLst>
              <a:ext uri="{FF2B5EF4-FFF2-40B4-BE49-F238E27FC236}">
                <a16:creationId xmlns:a16="http://schemas.microsoft.com/office/drawing/2014/main" id="{811E168B-377D-4E30-B1C6-CEE9DB5849DB}"/>
              </a:ext>
            </a:extLst>
          </p:cNvPr>
          <p:cNvSpPr/>
          <p:nvPr/>
        </p:nvSpPr>
        <p:spPr>
          <a:xfrm>
            <a:off x="1866849" y="4919871"/>
            <a:ext cx="7014768" cy="1321904"/>
          </a:xfrm>
          <a:prstGeom prst="rect">
            <a:avLst/>
          </a:prstGeom>
          <a:solidFill>
            <a:srgbClr val="487A9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Thanks to Angela </a:t>
            </a:r>
            <a:r>
              <a:rPr lang="en-GB" sz="2800" dirty="0" err="1">
                <a:solidFill>
                  <a:schemeClr val="tx1"/>
                </a:solidFill>
              </a:rPr>
              <a:t>Osenberg</a:t>
            </a:r>
            <a:r>
              <a:rPr lang="en-GB" sz="2800" dirty="0">
                <a:solidFill>
                  <a:schemeClr val="tx1"/>
                </a:solidFill>
              </a:rPr>
              <a:t> for data collection!</a:t>
            </a:r>
          </a:p>
        </p:txBody>
      </p:sp>
      <p:pic>
        <p:nvPicPr>
          <p:cNvPr id="2" name="Picture 1">
            <a:extLst>
              <a:ext uri="{FF2B5EF4-FFF2-40B4-BE49-F238E27FC236}">
                <a16:creationId xmlns:a16="http://schemas.microsoft.com/office/drawing/2014/main" id="{A346F553-EC1C-435C-87B9-D078EAE7EE20}"/>
              </a:ext>
            </a:extLst>
          </p:cNvPr>
          <p:cNvPicPr>
            <a:picLocks noChangeAspect="1"/>
          </p:cNvPicPr>
          <p:nvPr/>
        </p:nvPicPr>
        <p:blipFill>
          <a:blip r:embed="rId2"/>
          <a:stretch>
            <a:fillRect/>
          </a:stretch>
        </p:blipFill>
        <p:spPr>
          <a:xfrm>
            <a:off x="8881617" y="4919871"/>
            <a:ext cx="1443533" cy="1321200"/>
          </a:xfrm>
          <a:prstGeom prst="rect">
            <a:avLst/>
          </a:prstGeom>
        </p:spPr>
      </p:pic>
    </p:spTree>
    <p:extLst>
      <p:ext uri="{BB962C8B-B14F-4D97-AF65-F5344CB8AC3E}">
        <p14:creationId xmlns:p14="http://schemas.microsoft.com/office/powerpoint/2010/main" val="377443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F198-3DF3-439B-9EAA-2F7F849D312D}"/>
              </a:ext>
            </a:extLst>
          </p:cNvPr>
          <p:cNvSpPr>
            <a:spLocks noGrp="1"/>
          </p:cNvSpPr>
          <p:nvPr>
            <p:ph type="title"/>
          </p:nvPr>
        </p:nvSpPr>
        <p:spPr>
          <a:xfrm>
            <a:off x="2152650" y="852931"/>
            <a:ext cx="7886700" cy="994263"/>
          </a:xfrm>
        </p:spPr>
        <p:txBody>
          <a:bodyPr>
            <a:normAutofit fontScale="90000"/>
          </a:bodyPr>
          <a:lstStyle/>
          <a:p>
            <a:r>
              <a:rPr lang="en-GB" dirty="0"/>
              <a:t>Garner Interference depends on Decision Time</a:t>
            </a:r>
          </a:p>
        </p:txBody>
      </p:sp>
      <p:pic>
        <p:nvPicPr>
          <p:cNvPr id="5" name="Picture 4">
            <a:extLst>
              <a:ext uri="{FF2B5EF4-FFF2-40B4-BE49-F238E27FC236}">
                <a16:creationId xmlns:a16="http://schemas.microsoft.com/office/drawing/2014/main" id="{9FDD2B73-382A-487F-AF0D-6AA7EF270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9816" y="1545992"/>
            <a:ext cx="3251788" cy="5407217"/>
          </a:xfrm>
          <a:prstGeom prst="rect">
            <a:avLst/>
          </a:prstGeom>
        </p:spPr>
      </p:pic>
      <p:sp>
        <p:nvSpPr>
          <p:cNvPr id="6" name="Rectangle 5">
            <a:extLst>
              <a:ext uri="{FF2B5EF4-FFF2-40B4-BE49-F238E27FC236}">
                <a16:creationId xmlns:a16="http://schemas.microsoft.com/office/drawing/2014/main" id="{ECFC6341-E0DC-4896-BB45-CCE5B6512D10}"/>
              </a:ext>
            </a:extLst>
          </p:cNvPr>
          <p:cNvSpPr/>
          <p:nvPr/>
        </p:nvSpPr>
        <p:spPr>
          <a:xfrm>
            <a:off x="8336412" y="1598333"/>
            <a:ext cx="796687" cy="183193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7" name="Rectangle 6">
            <a:extLst>
              <a:ext uri="{FF2B5EF4-FFF2-40B4-BE49-F238E27FC236}">
                <a16:creationId xmlns:a16="http://schemas.microsoft.com/office/drawing/2014/main" id="{CA392025-2123-46EB-8842-D4F318C6EAB2}"/>
              </a:ext>
            </a:extLst>
          </p:cNvPr>
          <p:cNvSpPr/>
          <p:nvPr/>
        </p:nvSpPr>
        <p:spPr>
          <a:xfrm>
            <a:off x="9151888" y="1598333"/>
            <a:ext cx="877467" cy="5123144"/>
          </a:xfrm>
          <a:prstGeom prst="rect">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prstClr val="white"/>
              </a:solidFill>
              <a:latin typeface="Calibri" panose="020F0502020204030204"/>
            </a:endParaRPr>
          </a:p>
        </p:txBody>
      </p:sp>
      <p:sp>
        <p:nvSpPr>
          <p:cNvPr id="8" name="Rectangle 7">
            <a:extLst>
              <a:ext uri="{FF2B5EF4-FFF2-40B4-BE49-F238E27FC236}">
                <a16:creationId xmlns:a16="http://schemas.microsoft.com/office/drawing/2014/main" id="{950220DC-CA50-4CB3-A01D-FE31AF29BD33}"/>
              </a:ext>
            </a:extLst>
          </p:cNvPr>
          <p:cNvSpPr/>
          <p:nvPr/>
        </p:nvSpPr>
        <p:spPr>
          <a:xfrm>
            <a:off x="10087567" y="1598334"/>
            <a:ext cx="817965" cy="5123143"/>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Calibri" panose="020F0502020204030204"/>
            </a:endParaRPr>
          </a:p>
        </p:txBody>
      </p:sp>
      <p:sp>
        <p:nvSpPr>
          <p:cNvPr id="10" name="Content Placeholder 2">
            <a:extLst>
              <a:ext uri="{FF2B5EF4-FFF2-40B4-BE49-F238E27FC236}">
                <a16:creationId xmlns:a16="http://schemas.microsoft.com/office/drawing/2014/main" id="{4E2E37DE-5202-4241-B195-796269667BAC}"/>
              </a:ext>
            </a:extLst>
          </p:cNvPr>
          <p:cNvSpPr>
            <a:spLocks noGrp="1"/>
          </p:cNvSpPr>
          <p:nvPr>
            <p:ph idx="1"/>
          </p:nvPr>
        </p:nvSpPr>
        <p:spPr>
          <a:xfrm>
            <a:off x="718400" y="1847194"/>
            <a:ext cx="4838177" cy="4565128"/>
          </a:xfrm>
        </p:spPr>
        <p:txBody>
          <a:bodyPr>
            <a:normAutofit/>
          </a:bodyPr>
          <a:lstStyle/>
          <a:p>
            <a:r>
              <a:rPr lang="en-GB" dirty="0"/>
              <a:t>GI in </a:t>
            </a:r>
            <a:r>
              <a:rPr lang="en-GB" dirty="0">
                <a:solidFill>
                  <a:srgbClr val="FF0000"/>
                </a:solidFill>
              </a:rPr>
              <a:t>classic perceptual task</a:t>
            </a:r>
          </a:p>
          <a:p>
            <a:endParaRPr lang="en-GB" dirty="0">
              <a:solidFill>
                <a:srgbClr val="FF0000"/>
              </a:solidFill>
            </a:endParaRPr>
          </a:p>
          <a:p>
            <a:r>
              <a:rPr lang="en-GB" dirty="0"/>
              <a:t>No GI in RT nor MT in </a:t>
            </a:r>
            <a:r>
              <a:rPr lang="en-GB" dirty="0">
                <a:solidFill>
                  <a:srgbClr val="0070C0"/>
                </a:solidFill>
              </a:rPr>
              <a:t>long amplitude perception task</a:t>
            </a:r>
          </a:p>
          <a:p>
            <a:pPr lvl="1"/>
            <a:r>
              <a:rPr lang="en-GB" dirty="0"/>
              <a:t>Enough time for decision, no GI in RT</a:t>
            </a:r>
          </a:p>
          <a:p>
            <a:pPr lvl="1"/>
            <a:r>
              <a:rPr lang="en-GB" dirty="0"/>
              <a:t>Difference (GI) is spread out in MT (long)</a:t>
            </a:r>
          </a:p>
          <a:p>
            <a:pPr lvl="1"/>
            <a:r>
              <a:rPr lang="en-GB" dirty="0"/>
              <a:t>Only small overall difference</a:t>
            </a:r>
          </a:p>
          <a:p>
            <a:endParaRPr lang="en-GB" dirty="0">
              <a:solidFill>
                <a:srgbClr val="0070C0"/>
              </a:solidFill>
            </a:endParaRPr>
          </a:p>
          <a:p>
            <a:r>
              <a:rPr lang="en-GB" dirty="0"/>
              <a:t>GI in RT but not MT in</a:t>
            </a:r>
            <a:r>
              <a:rPr lang="en-GB" dirty="0">
                <a:solidFill>
                  <a:srgbClr val="0070C0"/>
                </a:solidFill>
              </a:rPr>
              <a:t> </a:t>
            </a:r>
            <a:r>
              <a:rPr lang="en-GB" dirty="0">
                <a:solidFill>
                  <a:srgbClr val="00B050"/>
                </a:solidFill>
              </a:rPr>
              <a:t>short amplitude perception task</a:t>
            </a:r>
          </a:p>
          <a:p>
            <a:pPr lvl="1"/>
            <a:r>
              <a:rPr lang="en-GB" dirty="0"/>
              <a:t>Not enough time until decision required, so GI in RT</a:t>
            </a:r>
          </a:p>
          <a:p>
            <a:pPr lvl="1"/>
            <a:r>
              <a:rPr lang="en-GB" dirty="0"/>
              <a:t>Decision made at Start, no difference in MT</a:t>
            </a:r>
          </a:p>
          <a:p>
            <a:pPr lvl="1"/>
            <a:endParaRPr lang="en-GB" dirty="0"/>
          </a:p>
        </p:txBody>
      </p:sp>
      <p:sp>
        <p:nvSpPr>
          <p:cNvPr id="11" name="Rectangle 10">
            <a:extLst>
              <a:ext uri="{FF2B5EF4-FFF2-40B4-BE49-F238E27FC236}">
                <a16:creationId xmlns:a16="http://schemas.microsoft.com/office/drawing/2014/main" id="{D0A3CFEC-15DC-4AB0-9F57-3251D18206DC}"/>
              </a:ext>
            </a:extLst>
          </p:cNvPr>
          <p:cNvSpPr/>
          <p:nvPr/>
        </p:nvSpPr>
        <p:spPr>
          <a:xfrm>
            <a:off x="1897127" y="6356352"/>
            <a:ext cx="1742785" cy="307777"/>
          </a:xfrm>
          <a:prstGeom prst="rect">
            <a:avLst/>
          </a:prstGeom>
        </p:spPr>
        <p:txBody>
          <a:bodyPr wrap="none">
            <a:spAutoFit/>
          </a:bodyPr>
          <a:lstStyle/>
          <a:p>
            <a:pPr>
              <a:defRPr/>
            </a:pPr>
            <a:r>
              <a:rPr lang="en-US" sz="1400" dirty="0">
                <a:solidFill>
                  <a:prstClr val="white">
                    <a:lumMod val="50000"/>
                  </a:prstClr>
                </a:solidFill>
                <a:latin typeface="Calibri" panose="020F0502020204030204"/>
              </a:rPr>
              <a:t>Hesse &amp; Schenk 2013</a:t>
            </a:r>
            <a:endParaRPr lang="en-GB" sz="1400" dirty="0">
              <a:solidFill>
                <a:prstClr val="white">
                  <a:lumMod val="50000"/>
                </a:prstClr>
              </a:solidFill>
              <a:latin typeface="Calibri" panose="020F0502020204030204"/>
            </a:endParaRPr>
          </a:p>
        </p:txBody>
      </p:sp>
      <p:sp>
        <p:nvSpPr>
          <p:cNvPr id="4" name="Date Placeholder 3">
            <a:extLst>
              <a:ext uri="{FF2B5EF4-FFF2-40B4-BE49-F238E27FC236}">
                <a16:creationId xmlns:a16="http://schemas.microsoft.com/office/drawing/2014/main" id="{B6F07936-C662-449D-8B8E-506BDF83E29E}"/>
              </a:ext>
            </a:extLst>
          </p:cNvPr>
          <p:cNvSpPr>
            <a:spLocks noGrp="1"/>
          </p:cNvSpPr>
          <p:nvPr>
            <p:ph type="dt" sz="half" idx="10"/>
          </p:nvPr>
        </p:nvSpPr>
        <p:spPr/>
        <p:txBody>
          <a:bodyPr/>
          <a:lstStyle/>
          <a:p>
            <a:pPr>
              <a:defRPr/>
            </a:pPr>
            <a:fld id="{73309099-9FA7-48B2-89EB-A6D3BD0C4387}"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12" name="Footer Placeholder 11">
            <a:extLst>
              <a:ext uri="{FF2B5EF4-FFF2-40B4-BE49-F238E27FC236}">
                <a16:creationId xmlns:a16="http://schemas.microsoft.com/office/drawing/2014/main" id="{34E4F304-4962-4FCF-AF3F-F8704228AB39}"/>
              </a:ext>
            </a:extLst>
          </p:cNvPr>
          <p:cNvSpPr>
            <a:spLocks noGrp="1"/>
          </p:cNvSpPr>
          <p:nvPr>
            <p:ph type="ftr" sz="quarter" idx="11"/>
          </p:nvPr>
        </p:nvSpPr>
        <p:spPr/>
        <p:txBody>
          <a:bodyPr/>
          <a:lstStyle/>
          <a:p>
            <a:pPr>
              <a:defRPr/>
            </a:pPr>
            <a:r>
              <a:rPr lang="en-US">
                <a:solidFill>
                  <a:prstClr val="black">
                    <a:tint val="75000"/>
                  </a:prstClr>
                </a:solidFill>
                <a:latin typeface="Calibri" panose="020F0502020204030204"/>
              </a:rPr>
              <a:t>Reviewing evidence for different representations in perception and action</a:t>
            </a:r>
            <a:endParaRPr lang="en-GB" dirty="0">
              <a:solidFill>
                <a:prstClr val="black">
                  <a:tint val="75000"/>
                </a:prstClr>
              </a:solidFill>
              <a:latin typeface="Calibri" panose="020F0502020204030204"/>
            </a:endParaRPr>
          </a:p>
        </p:txBody>
      </p:sp>
      <p:sp>
        <p:nvSpPr>
          <p:cNvPr id="13" name="Slide Number Placeholder 12">
            <a:extLst>
              <a:ext uri="{FF2B5EF4-FFF2-40B4-BE49-F238E27FC236}">
                <a16:creationId xmlns:a16="http://schemas.microsoft.com/office/drawing/2014/main" id="{E2422833-5909-4F7B-B0C9-2916A84114B7}"/>
              </a:ext>
            </a:extLst>
          </p:cNvPr>
          <p:cNvSpPr>
            <a:spLocks noGrp="1"/>
          </p:cNvSpPr>
          <p:nvPr>
            <p:ph type="sldNum" sz="quarter" idx="12"/>
          </p:nvPr>
        </p:nvSpPr>
        <p:spPr/>
        <p:txBody>
          <a:bodyPr/>
          <a:lstStyle/>
          <a:p>
            <a:pPr>
              <a:defRPr/>
            </a:pPr>
            <a:fld id="{693FFFD9-7996-49B5-BE56-DCA69D45BFAE}" type="slidenum">
              <a:rPr lang="en-GB">
                <a:solidFill>
                  <a:prstClr val="black">
                    <a:tint val="75000"/>
                  </a:prstClr>
                </a:solidFill>
                <a:latin typeface="Calibri" panose="020F0502020204030204"/>
              </a:rPr>
              <a:pPr>
                <a:defRPr/>
              </a:pPr>
              <a:t>15</a:t>
            </a:fld>
            <a:endParaRPr lang="en-GB">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8E04639E-2737-4D1A-826D-25D58E8634FA}"/>
              </a:ext>
            </a:extLst>
          </p:cNvPr>
          <p:cNvSpPr txBox="1"/>
          <p:nvPr/>
        </p:nvSpPr>
        <p:spPr>
          <a:xfrm>
            <a:off x="11022557" y="2304846"/>
            <a:ext cx="665728" cy="738664"/>
          </a:xfrm>
          <a:prstGeom prst="rect">
            <a:avLst/>
          </a:prstGeom>
          <a:noFill/>
        </p:spPr>
        <p:txBody>
          <a:bodyPr wrap="square" rtlCol="0">
            <a:spAutoFit/>
          </a:bodyPr>
          <a:lstStyle/>
          <a:p>
            <a:r>
              <a:rPr lang="en-GB" sz="1400" dirty="0"/>
              <a:t>Start </a:t>
            </a:r>
          </a:p>
          <a:p>
            <a:r>
              <a:rPr lang="en-GB" sz="1400" dirty="0"/>
              <a:t>Time</a:t>
            </a:r>
          </a:p>
          <a:p>
            <a:r>
              <a:rPr lang="en-GB" sz="1400" dirty="0"/>
              <a:t>(RT)</a:t>
            </a:r>
          </a:p>
        </p:txBody>
      </p:sp>
      <p:sp>
        <p:nvSpPr>
          <p:cNvPr id="14" name="TextBox 13">
            <a:extLst>
              <a:ext uri="{FF2B5EF4-FFF2-40B4-BE49-F238E27FC236}">
                <a16:creationId xmlns:a16="http://schemas.microsoft.com/office/drawing/2014/main" id="{50C1D5DB-FDA3-4FD7-9451-A07E0FC0728C}"/>
              </a:ext>
            </a:extLst>
          </p:cNvPr>
          <p:cNvSpPr txBox="1"/>
          <p:nvPr/>
        </p:nvSpPr>
        <p:spPr>
          <a:xfrm>
            <a:off x="10932968" y="3833887"/>
            <a:ext cx="1324628" cy="523220"/>
          </a:xfrm>
          <a:prstGeom prst="rect">
            <a:avLst/>
          </a:prstGeom>
          <a:noFill/>
        </p:spPr>
        <p:txBody>
          <a:bodyPr wrap="square" rtlCol="0">
            <a:spAutoFit/>
          </a:bodyPr>
          <a:lstStyle/>
          <a:p>
            <a:r>
              <a:rPr lang="en-GB" sz="1400" dirty="0"/>
              <a:t>Movement </a:t>
            </a:r>
          </a:p>
          <a:p>
            <a:r>
              <a:rPr lang="en-GB" sz="1400" dirty="0"/>
              <a:t>Time (MT)</a:t>
            </a:r>
          </a:p>
        </p:txBody>
      </p:sp>
      <p:sp>
        <p:nvSpPr>
          <p:cNvPr id="15" name="TextBox 14">
            <a:extLst>
              <a:ext uri="{FF2B5EF4-FFF2-40B4-BE49-F238E27FC236}">
                <a16:creationId xmlns:a16="http://schemas.microsoft.com/office/drawing/2014/main" id="{EDD8BD21-2832-4D06-B0A5-CAFC3E32FC3B}"/>
              </a:ext>
            </a:extLst>
          </p:cNvPr>
          <p:cNvSpPr txBox="1"/>
          <p:nvPr/>
        </p:nvSpPr>
        <p:spPr>
          <a:xfrm>
            <a:off x="10905531" y="5716005"/>
            <a:ext cx="1324628" cy="738664"/>
          </a:xfrm>
          <a:prstGeom prst="rect">
            <a:avLst/>
          </a:prstGeom>
          <a:noFill/>
        </p:spPr>
        <p:txBody>
          <a:bodyPr wrap="square" rtlCol="0">
            <a:spAutoFit/>
          </a:bodyPr>
          <a:lstStyle/>
          <a:p>
            <a:r>
              <a:rPr lang="en-GB" sz="1400" dirty="0"/>
              <a:t>Manual</a:t>
            </a:r>
          </a:p>
          <a:p>
            <a:r>
              <a:rPr lang="en-GB" sz="1400" dirty="0"/>
              <a:t>Estimation </a:t>
            </a:r>
          </a:p>
          <a:p>
            <a:r>
              <a:rPr lang="en-GB" sz="1400" dirty="0"/>
              <a:t>Time (MET)</a:t>
            </a:r>
          </a:p>
        </p:txBody>
      </p:sp>
    </p:spTree>
    <p:extLst>
      <p:ext uri="{BB962C8B-B14F-4D97-AF65-F5344CB8AC3E}">
        <p14:creationId xmlns:p14="http://schemas.microsoft.com/office/powerpoint/2010/main" val="29817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C83CE7-92AC-469A-9AA6-B9FCE5599026}"/>
              </a:ext>
            </a:extLst>
          </p:cNvPr>
          <p:cNvSpPr>
            <a:spLocks noGrp="1"/>
          </p:cNvSpPr>
          <p:nvPr>
            <p:ph type="dt" sz="half" idx="10"/>
          </p:nvPr>
        </p:nvSpPr>
        <p:spPr/>
        <p:txBody>
          <a:bodyPr/>
          <a:lstStyle/>
          <a:p>
            <a:fld id="{685D6924-3D89-4732-9B73-75DD962861DD}" type="datetime1">
              <a:rPr lang="de-DE" smtClean="0"/>
              <a:t>21.03.2022</a:t>
            </a:fld>
            <a:endParaRPr lang="en-US"/>
          </a:p>
        </p:txBody>
      </p:sp>
      <p:sp>
        <p:nvSpPr>
          <p:cNvPr id="5" name="Footer Placeholder 4">
            <a:extLst>
              <a:ext uri="{FF2B5EF4-FFF2-40B4-BE49-F238E27FC236}">
                <a16:creationId xmlns:a16="http://schemas.microsoft.com/office/drawing/2014/main" id="{2413A491-A6C3-451D-8075-D1EA80E8E54E}"/>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B1B4465B-DF9F-40E0-9783-D842259BB968}"/>
              </a:ext>
            </a:extLst>
          </p:cNvPr>
          <p:cNvSpPr>
            <a:spLocks noGrp="1"/>
          </p:cNvSpPr>
          <p:nvPr>
            <p:ph type="sldNum" sz="quarter" idx="12"/>
          </p:nvPr>
        </p:nvSpPr>
        <p:spPr/>
        <p:txBody>
          <a:bodyPr/>
          <a:lstStyle/>
          <a:p>
            <a:fld id="{F94C4FC1-7C0A-6043-84EF-957B0907C4B7}" type="slidenum">
              <a:rPr lang="en-US" smtClean="0"/>
              <a:t>16</a:t>
            </a:fld>
            <a:endParaRPr lang="en-US"/>
          </a:p>
        </p:txBody>
      </p:sp>
      <p:pic>
        <p:nvPicPr>
          <p:cNvPr id="3" name="Graphic 2">
            <a:extLst>
              <a:ext uri="{FF2B5EF4-FFF2-40B4-BE49-F238E27FC236}">
                <a16:creationId xmlns:a16="http://schemas.microsoft.com/office/drawing/2014/main" id="{EABCDDA1-7580-4204-96BC-A6620C1A6F9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33" r="2319" b="2483"/>
          <a:stretch/>
        </p:blipFill>
        <p:spPr>
          <a:xfrm>
            <a:off x="1889865" y="1167147"/>
            <a:ext cx="7979601" cy="5189205"/>
          </a:xfrm>
          <a:prstGeom prst="rect">
            <a:avLst/>
          </a:prstGeom>
        </p:spPr>
      </p:pic>
    </p:spTree>
    <p:extLst>
      <p:ext uri="{BB962C8B-B14F-4D97-AF65-F5344CB8AC3E}">
        <p14:creationId xmlns:p14="http://schemas.microsoft.com/office/powerpoint/2010/main" val="994316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DC83CE7-92AC-469A-9AA6-B9FCE5599026}"/>
              </a:ext>
            </a:extLst>
          </p:cNvPr>
          <p:cNvSpPr>
            <a:spLocks noGrp="1"/>
          </p:cNvSpPr>
          <p:nvPr>
            <p:ph type="dt" sz="half" idx="10"/>
          </p:nvPr>
        </p:nvSpPr>
        <p:spPr/>
        <p:txBody>
          <a:bodyPr/>
          <a:lstStyle/>
          <a:p>
            <a:fld id="{685D6924-3D89-4732-9B73-75DD962861DD}" type="datetime1">
              <a:rPr lang="de-DE" smtClean="0"/>
              <a:t>21.03.2022</a:t>
            </a:fld>
            <a:endParaRPr lang="en-US"/>
          </a:p>
        </p:txBody>
      </p:sp>
      <p:sp>
        <p:nvSpPr>
          <p:cNvPr id="5" name="Footer Placeholder 4">
            <a:extLst>
              <a:ext uri="{FF2B5EF4-FFF2-40B4-BE49-F238E27FC236}">
                <a16:creationId xmlns:a16="http://schemas.microsoft.com/office/drawing/2014/main" id="{2413A491-A6C3-451D-8075-D1EA80E8E54E}"/>
              </a:ext>
            </a:extLst>
          </p:cNvPr>
          <p:cNvSpPr>
            <a:spLocks noGrp="1"/>
          </p:cNvSpPr>
          <p:nvPr>
            <p:ph type="ftr" sz="quarter" idx="11"/>
          </p:nvPr>
        </p:nvSpPr>
        <p:spPr/>
        <p:txBody>
          <a:bodyPr/>
          <a:lstStyle/>
          <a:p>
            <a:r>
              <a:rPr lang="en-US"/>
              <a:t>Reviewing evidence for different representations in perception and action</a:t>
            </a:r>
          </a:p>
        </p:txBody>
      </p:sp>
      <p:sp>
        <p:nvSpPr>
          <p:cNvPr id="6" name="Slide Number Placeholder 5">
            <a:extLst>
              <a:ext uri="{FF2B5EF4-FFF2-40B4-BE49-F238E27FC236}">
                <a16:creationId xmlns:a16="http://schemas.microsoft.com/office/drawing/2014/main" id="{B1B4465B-DF9F-40E0-9783-D842259BB968}"/>
              </a:ext>
            </a:extLst>
          </p:cNvPr>
          <p:cNvSpPr>
            <a:spLocks noGrp="1"/>
          </p:cNvSpPr>
          <p:nvPr>
            <p:ph type="sldNum" sz="quarter" idx="12"/>
          </p:nvPr>
        </p:nvSpPr>
        <p:spPr/>
        <p:txBody>
          <a:bodyPr/>
          <a:lstStyle/>
          <a:p>
            <a:fld id="{F94C4FC1-7C0A-6043-84EF-957B0907C4B7}" type="slidenum">
              <a:rPr lang="en-US" smtClean="0"/>
              <a:t>17</a:t>
            </a:fld>
            <a:endParaRPr lang="en-US"/>
          </a:p>
        </p:txBody>
      </p:sp>
      <p:pic>
        <p:nvPicPr>
          <p:cNvPr id="7" name="Graphic 6">
            <a:extLst>
              <a:ext uri="{FF2B5EF4-FFF2-40B4-BE49-F238E27FC236}">
                <a16:creationId xmlns:a16="http://schemas.microsoft.com/office/drawing/2014/main" id="{C5AF5DD3-CE86-4309-92A4-A6EEB503B7F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522" r="2504" b="2320"/>
          <a:stretch/>
        </p:blipFill>
        <p:spPr>
          <a:xfrm>
            <a:off x="1971544" y="1139869"/>
            <a:ext cx="8248911" cy="5311036"/>
          </a:xfrm>
          <a:prstGeom prst="rect">
            <a:avLst/>
          </a:prstGeom>
        </p:spPr>
      </p:pic>
    </p:spTree>
    <p:extLst>
      <p:ext uri="{BB962C8B-B14F-4D97-AF65-F5344CB8AC3E}">
        <p14:creationId xmlns:p14="http://schemas.microsoft.com/office/powerpoint/2010/main" val="56166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0BA4-506C-4832-963D-D410731B033E}"/>
              </a:ext>
            </a:extLst>
          </p:cNvPr>
          <p:cNvSpPr>
            <a:spLocks noGrp="1"/>
          </p:cNvSpPr>
          <p:nvPr>
            <p:ph type="title"/>
          </p:nvPr>
        </p:nvSpPr>
        <p:spPr/>
        <p:txBody>
          <a:bodyPr/>
          <a:lstStyle/>
          <a:p>
            <a:pPr algn="ctr"/>
            <a:r>
              <a:rPr lang="en-GB" dirty="0"/>
              <a:t>Replication Results – Bayes Factors</a:t>
            </a:r>
          </a:p>
        </p:txBody>
      </p:sp>
      <p:sp>
        <p:nvSpPr>
          <p:cNvPr id="4" name="Date Placeholder 3">
            <a:extLst>
              <a:ext uri="{FF2B5EF4-FFF2-40B4-BE49-F238E27FC236}">
                <a16:creationId xmlns:a16="http://schemas.microsoft.com/office/drawing/2014/main" id="{76914122-85B5-43CF-9415-312EC1FCA1C6}"/>
              </a:ext>
            </a:extLst>
          </p:cNvPr>
          <p:cNvSpPr>
            <a:spLocks noGrp="1"/>
          </p:cNvSpPr>
          <p:nvPr>
            <p:ph type="dt" sz="half" idx="10"/>
          </p:nvPr>
        </p:nvSpPr>
        <p:spPr/>
        <p:txBody>
          <a:bodyPr/>
          <a:lstStyle/>
          <a:p>
            <a:fld id="{5498FBF1-9AF9-40E5-9676-0E76E079B945}" type="datetime1">
              <a:rPr lang="de-DE" smtClean="0"/>
              <a:t>21.03.2022</a:t>
            </a:fld>
            <a:endParaRPr lang="en-GB"/>
          </a:p>
        </p:txBody>
      </p:sp>
      <p:sp>
        <p:nvSpPr>
          <p:cNvPr id="5" name="Footer Placeholder 4">
            <a:extLst>
              <a:ext uri="{FF2B5EF4-FFF2-40B4-BE49-F238E27FC236}">
                <a16:creationId xmlns:a16="http://schemas.microsoft.com/office/drawing/2014/main" id="{8561CD18-1695-4DD9-8C9E-FE6E486166A4}"/>
              </a:ext>
            </a:extLst>
          </p:cNvPr>
          <p:cNvSpPr>
            <a:spLocks noGrp="1"/>
          </p:cNvSpPr>
          <p:nvPr>
            <p:ph type="ftr" sz="quarter" idx="11"/>
          </p:nvPr>
        </p:nvSpPr>
        <p:spPr/>
        <p:txBody>
          <a:bodyPr/>
          <a:lstStyle/>
          <a:p>
            <a:r>
              <a:rPr lang="en-US"/>
              <a:t>Reviewing evidence for different representations in perception and action</a:t>
            </a:r>
            <a:endParaRPr lang="en-GB"/>
          </a:p>
        </p:txBody>
      </p:sp>
      <p:sp>
        <p:nvSpPr>
          <p:cNvPr id="6" name="Slide Number Placeholder 5">
            <a:extLst>
              <a:ext uri="{FF2B5EF4-FFF2-40B4-BE49-F238E27FC236}">
                <a16:creationId xmlns:a16="http://schemas.microsoft.com/office/drawing/2014/main" id="{F9C95077-5618-48BE-A6F5-66C150621558}"/>
              </a:ext>
            </a:extLst>
          </p:cNvPr>
          <p:cNvSpPr>
            <a:spLocks noGrp="1"/>
          </p:cNvSpPr>
          <p:nvPr>
            <p:ph type="sldNum" sz="quarter" idx="12"/>
          </p:nvPr>
        </p:nvSpPr>
        <p:spPr/>
        <p:txBody>
          <a:bodyPr/>
          <a:lstStyle/>
          <a:p>
            <a:fld id="{693FFFD9-7996-49B5-BE56-DCA69D45BFAE}" type="slidenum">
              <a:rPr lang="en-GB" smtClean="0"/>
              <a:t>18</a:t>
            </a:fld>
            <a:endParaRPr lang="en-GB"/>
          </a:p>
        </p:txBody>
      </p:sp>
      <p:graphicFrame>
        <p:nvGraphicFramePr>
          <p:cNvPr id="10" name="Table 9">
            <a:extLst>
              <a:ext uri="{FF2B5EF4-FFF2-40B4-BE49-F238E27FC236}">
                <a16:creationId xmlns:a16="http://schemas.microsoft.com/office/drawing/2014/main" id="{75666E7B-9ACE-4DFB-8A79-CFDD1B52B245}"/>
              </a:ext>
            </a:extLst>
          </p:cNvPr>
          <p:cNvGraphicFramePr>
            <a:graphicFrameLocks noGrp="1"/>
          </p:cNvGraphicFramePr>
          <p:nvPr>
            <p:extLst/>
          </p:nvPr>
        </p:nvGraphicFramePr>
        <p:xfrm>
          <a:off x="1457859" y="2348824"/>
          <a:ext cx="8470266" cy="3843679"/>
        </p:xfrm>
        <a:graphic>
          <a:graphicData uri="http://schemas.openxmlformats.org/drawingml/2006/table">
            <a:tbl>
              <a:tblPr firstRow="1" bandRow="1">
                <a:tableStyleId>{5940675A-B579-460E-94D1-54222C63F5DA}</a:tableStyleId>
              </a:tblPr>
              <a:tblGrid>
                <a:gridCol w="643258">
                  <a:extLst>
                    <a:ext uri="{9D8B030D-6E8A-4147-A177-3AD203B41FA5}">
                      <a16:colId xmlns:a16="http://schemas.microsoft.com/office/drawing/2014/main" val="4217579051"/>
                    </a:ext>
                  </a:extLst>
                </a:gridCol>
                <a:gridCol w="659994">
                  <a:extLst>
                    <a:ext uri="{9D8B030D-6E8A-4147-A177-3AD203B41FA5}">
                      <a16:colId xmlns:a16="http://schemas.microsoft.com/office/drawing/2014/main" val="51498491"/>
                    </a:ext>
                  </a:extLst>
                </a:gridCol>
                <a:gridCol w="499525">
                  <a:extLst>
                    <a:ext uri="{9D8B030D-6E8A-4147-A177-3AD203B41FA5}">
                      <a16:colId xmlns:a16="http://schemas.microsoft.com/office/drawing/2014/main" val="778383750"/>
                    </a:ext>
                  </a:extLst>
                </a:gridCol>
                <a:gridCol w="143733">
                  <a:extLst>
                    <a:ext uri="{9D8B030D-6E8A-4147-A177-3AD203B41FA5}">
                      <a16:colId xmlns:a16="http://schemas.microsoft.com/office/drawing/2014/main" val="4203532103"/>
                    </a:ext>
                  </a:extLst>
                </a:gridCol>
                <a:gridCol w="643258">
                  <a:extLst>
                    <a:ext uri="{9D8B030D-6E8A-4147-A177-3AD203B41FA5}">
                      <a16:colId xmlns:a16="http://schemas.microsoft.com/office/drawing/2014/main" val="2255172788"/>
                    </a:ext>
                  </a:extLst>
                </a:gridCol>
                <a:gridCol w="980083">
                  <a:extLst>
                    <a:ext uri="{9D8B030D-6E8A-4147-A177-3AD203B41FA5}">
                      <a16:colId xmlns:a16="http://schemas.microsoft.com/office/drawing/2014/main" val="1420263632"/>
                    </a:ext>
                  </a:extLst>
                </a:gridCol>
                <a:gridCol w="980083">
                  <a:extLst>
                    <a:ext uri="{9D8B030D-6E8A-4147-A177-3AD203B41FA5}">
                      <a16:colId xmlns:a16="http://schemas.microsoft.com/office/drawing/2014/main" val="3054311118"/>
                    </a:ext>
                  </a:extLst>
                </a:gridCol>
                <a:gridCol w="980083">
                  <a:extLst>
                    <a:ext uri="{9D8B030D-6E8A-4147-A177-3AD203B41FA5}">
                      <a16:colId xmlns:a16="http://schemas.microsoft.com/office/drawing/2014/main" val="2622649720"/>
                    </a:ext>
                  </a:extLst>
                </a:gridCol>
                <a:gridCol w="980083">
                  <a:extLst>
                    <a:ext uri="{9D8B030D-6E8A-4147-A177-3AD203B41FA5}">
                      <a16:colId xmlns:a16="http://schemas.microsoft.com/office/drawing/2014/main" val="732426620"/>
                    </a:ext>
                  </a:extLst>
                </a:gridCol>
                <a:gridCol w="980083">
                  <a:extLst>
                    <a:ext uri="{9D8B030D-6E8A-4147-A177-3AD203B41FA5}">
                      <a16:colId xmlns:a16="http://schemas.microsoft.com/office/drawing/2014/main" val="4089507232"/>
                    </a:ext>
                  </a:extLst>
                </a:gridCol>
                <a:gridCol w="980083">
                  <a:extLst>
                    <a:ext uri="{9D8B030D-6E8A-4147-A177-3AD203B41FA5}">
                      <a16:colId xmlns:a16="http://schemas.microsoft.com/office/drawing/2014/main" val="631254391"/>
                    </a:ext>
                  </a:extLst>
                </a:gridCol>
              </a:tblGrid>
              <a:tr h="651525">
                <a:tc rowSpan="2">
                  <a:txBody>
                    <a:bodyPr/>
                    <a:lstStyle/>
                    <a:p>
                      <a:pPr algn="ctr"/>
                      <a:r>
                        <a:rPr lang="en-GB" sz="2500" b="1" dirty="0">
                          <a:solidFill>
                            <a:schemeClr val="tx1"/>
                          </a:solidFill>
                          <a:latin typeface="+mn-lt"/>
                        </a:rPr>
                        <a:t>H</a:t>
                      </a:r>
                      <a:r>
                        <a:rPr lang="en-GB" sz="2500" b="1" baseline="-25000" dirty="0">
                          <a:solidFill>
                            <a:schemeClr val="tx1"/>
                          </a:solidFill>
                          <a:latin typeface="+mn-lt"/>
                        </a:rPr>
                        <a:t>1</a:t>
                      </a:r>
                    </a:p>
                    <a:p>
                      <a:pPr algn="ctr"/>
                      <a:r>
                        <a:rPr lang="en-GB" sz="1600" dirty="0">
                          <a:solidFill>
                            <a:schemeClr val="tx1"/>
                          </a:solidFill>
                          <a:latin typeface="+mn-lt"/>
                        </a:rPr>
                        <a:t>BF&gt;3</a:t>
                      </a:r>
                    </a:p>
                  </a:txBody>
                  <a:tcPr marL="72614" marR="72614" marT="36307" marB="36307"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a:r>
                        <a:rPr lang="en-GB" sz="1050" b="1" dirty="0">
                          <a:solidFill>
                            <a:schemeClr val="tx1"/>
                          </a:solidFill>
                          <a:latin typeface="+mn-lt"/>
                        </a:rPr>
                        <a:t>Weak evidence</a:t>
                      </a:r>
                    </a:p>
                    <a:p>
                      <a:pPr algn="ctr"/>
                      <a:r>
                        <a:rPr lang="en-GB" sz="1600" b="1" dirty="0">
                          <a:solidFill>
                            <a:schemeClr val="tx1"/>
                          </a:solidFill>
                          <a:latin typeface="+mn-lt"/>
                        </a:rPr>
                        <a:t>H</a:t>
                      </a:r>
                      <a:r>
                        <a:rPr lang="en-GB" sz="1600" b="1" baseline="-25000" dirty="0">
                          <a:solidFill>
                            <a:schemeClr val="tx1"/>
                          </a:solidFill>
                          <a:latin typeface="+mn-lt"/>
                        </a:rPr>
                        <a:t>1</a:t>
                      </a:r>
                    </a:p>
                    <a:p>
                      <a:pPr algn="ctr"/>
                      <a:r>
                        <a:rPr lang="en-GB" sz="1300" dirty="0">
                          <a:solidFill>
                            <a:schemeClr val="tx1"/>
                          </a:solidFill>
                          <a:latin typeface="+mn-lt"/>
                        </a:rPr>
                        <a:t>1&lt;BF&lt;3</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2F0D9"/>
                    </a:solidFill>
                  </a:tcPr>
                </a:tc>
                <a:tc rowSpan="2" gridSpan="2">
                  <a:txBody>
                    <a:bodyPr/>
                    <a:lstStyle/>
                    <a:p>
                      <a:pPr algn="ctr"/>
                      <a:r>
                        <a:rPr lang="en-GB" sz="1050" b="1" dirty="0">
                          <a:solidFill>
                            <a:schemeClr val="tx1"/>
                          </a:solidFill>
                          <a:latin typeface="+mn-lt"/>
                        </a:rPr>
                        <a:t>Weak evidence</a:t>
                      </a:r>
                    </a:p>
                    <a:p>
                      <a:pPr algn="ctr"/>
                      <a:r>
                        <a:rPr lang="en-GB" sz="1600" b="1" dirty="0">
                          <a:solidFill>
                            <a:schemeClr val="tx1"/>
                          </a:solidFill>
                          <a:latin typeface="+mn-lt"/>
                        </a:rPr>
                        <a:t>H</a:t>
                      </a:r>
                      <a:r>
                        <a:rPr lang="en-GB" sz="1600" b="1" baseline="-25000" dirty="0">
                          <a:solidFill>
                            <a:schemeClr val="tx1"/>
                          </a:solidFill>
                          <a:latin typeface="+mn-lt"/>
                        </a:rPr>
                        <a:t>0</a:t>
                      </a:r>
                    </a:p>
                    <a:p>
                      <a:pPr algn="ctr"/>
                      <a:r>
                        <a:rPr lang="en-GB" sz="1000" dirty="0">
                          <a:solidFill>
                            <a:schemeClr val="tx1"/>
                          </a:solidFill>
                          <a:latin typeface="+mn-lt"/>
                        </a:rPr>
                        <a:t>0.3&lt;BF&lt;1</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10196"/>
                      </a:srgbClr>
                    </a:solidFill>
                  </a:tcPr>
                </a:tc>
                <a:tc rowSpan="2" hMerge="1">
                  <a:txBody>
                    <a:bodyPr/>
                    <a:lstStyle/>
                    <a:p>
                      <a:pPr algn="ctr"/>
                      <a:endParaRPr lang="en-GB" sz="2800" dirty="0">
                        <a:solidFill>
                          <a:schemeClr val="tx1"/>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5B3B4"/>
                    </a:solidFill>
                  </a:tcPr>
                </a:tc>
                <a:tc rowSpan="2">
                  <a:txBody>
                    <a:bodyPr/>
                    <a:lstStyle/>
                    <a:p>
                      <a:pPr algn="ctr"/>
                      <a:r>
                        <a:rPr lang="en-GB" sz="2500" b="1" dirty="0">
                          <a:solidFill>
                            <a:schemeClr val="tx1"/>
                          </a:solidFill>
                          <a:latin typeface="+mn-lt"/>
                        </a:rPr>
                        <a:t>H</a:t>
                      </a:r>
                      <a:r>
                        <a:rPr lang="en-GB" sz="2500" b="1" baseline="-25000" dirty="0">
                          <a:solidFill>
                            <a:schemeClr val="tx1"/>
                          </a:solidFill>
                          <a:latin typeface="+mn-lt"/>
                        </a:rPr>
                        <a:t>0</a:t>
                      </a:r>
                    </a:p>
                    <a:p>
                      <a:pPr algn="ctr"/>
                      <a:r>
                        <a:rPr lang="en-GB" sz="1400" dirty="0">
                          <a:solidFill>
                            <a:schemeClr val="tx1"/>
                          </a:solidFill>
                          <a:latin typeface="+mn-lt"/>
                        </a:rPr>
                        <a:t>BF&lt;0.3</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b="1" dirty="0">
                          <a:solidFill>
                            <a:srgbClr val="A51E37"/>
                          </a:solidFill>
                          <a:latin typeface="+mn-lt"/>
                        </a:rPr>
                        <a:t>Reaction</a:t>
                      </a:r>
                    </a:p>
                    <a:p>
                      <a:pPr algn="ctr"/>
                      <a:r>
                        <a:rPr lang="en-GB" sz="1400" b="1" dirty="0">
                          <a:solidFill>
                            <a:srgbClr val="A51E37"/>
                          </a:solidFill>
                          <a:latin typeface="+mn-lt"/>
                        </a:rPr>
                        <a:t>Time </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solidFill>
                            <a:srgbClr val="A51E37"/>
                          </a:solidFill>
                          <a:latin typeface="+mn-lt"/>
                        </a:rPr>
                        <a:t>Reaction</a:t>
                      </a:r>
                    </a:p>
                    <a:p>
                      <a:pPr algn="ctr"/>
                      <a:r>
                        <a:rPr lang="en-GB" sz="1400" b="1" dirty="0">
                          <a:solidFill>
                            <a:srgbClr val="A51E37"/>
                          </a:solidFill>
                          <a:latin typeface="+mn-lt"/>
                        </a:rPr>
                        <a:t>Time</a:t>
                      </a: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err="1">
                          <a:solidFill>
                            <a:srgbClr val="A51E37"/>
                          </a:solidFill>
                          <a:latin typeface="+mn-lt"/>
                        </a:rPr>
                        <a:t>ManEst</a:t>
                      </a:r>
                      <a:endParaRPr lang="en-GB" sz="1400" b="1" dirty="0">
                        <a:solidFill>
                          <a:srgbClr val="A51E37"/>
                        </a:solidFill>
                        <a:latin typeface="+mn-lt"/>
                      </a:endParaRPr>
                    </a:p>
                    <a:p>
                      <a:pPr algn="ctr"/>
                      <a:r>
                        <a:rPr lang="en-GB" sz="1400" b="1" dirty="0">
                          <a:solidFill>
                            <a:srgbClr val="A51E37"/>
                          </a:solidFill>
                          <a:latin typeface="+mn-lt"/>
                        </a:rPr>
                        <a:t>Time</a:t>
                      </a:r>
                    </a:p>
                  </a:txBody>
                  <a:tcPr marL="72614" marR="72614" marT="36307" marB="36307" anchor="ctr">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solidFill>
                            <a:srgbClr val="A51E37"/>
                          </a:solidFill>
                          <a:latin typeface="+mn-lt"/>
                        </a:rPr>
                        <a:t>St. Dev.</a:t>
                      </a:r>
                    </a:p>
                    <a:p>
                      <a:pPr algn="ctr"/>
                      <a:r>
                        <a:rPr lang="en-GB" sz="1400" b="1" dirty="0" err="1">
                          <a:solidFill>
                            <a:srgbClr val="A51E37"/>
                          </a:solidFill>
                          <a:latin typeface="+mn-lt"/>
                        </a:rPr>
                        <a:t>ManEst</a:t>
                      </a:r>
                      <a:endParaRPr lang="en-GB" sz="1400" b="1" dirty="0">
                        <a:solidFill>
                          <a:srgbClr val="A51E37"/>
                        </a:solidFill>
                        <a:latin typeface="+mn-lt"/>
                      </a:endParaRPr>
                    </a:p>
                  </a:txBody>
                  <a:tcPr marL="72614" marR="72614" marT="36307" marB="36307"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400" b="1" kern="1200" dirty="0">
                          <a:solidFill>
                            <a:srgbClr val="A51E37"/>
                          </a:solidFill>
                          <a:latin typeface="+mn-lt"/>
                          <a:ea typeface="+mn-ea"/>
                          <a:cs typeface="+mn-cs"/>
                        </a:rPr>
                        <a:t>Reaction</a:t>
                      </a:r>
                    </a:p>
                    <a:p>
                      <a:pPr marL="0" algn="ctr" defTabSz="914400" rtl="0" eaLnBrk="1" latinLnBrk="0" hangingPunct="1"/>
                      <a:r>
                        <a:rPr lang="en-GB" sz="1400" b="1" kern="1200" dirty="0">
                          <a:solidFill>
                            <a:srgbClr val="A51E37"/>
                          </a:solidFill>
                          <a:latin typeface="+mn-lt"/>
                          <a:ea typeface="+mn-ea"/>
                          <a:cs typeface="+mn-cs"/>
                        </a:rPr>
                        <a:t>Time</a:t>
                      </a:r>
                    </a:p>
                  </a:txBody>
                  <a:tcPr marL="72614" marR="72614" marT="36307" marB="36307"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solidFill>
                            <a:srgbClr val="A51E37"/>
                          </a:solidFill>
                          <a:latin typeface="+mn-lt"/>
                        </a:rPr>
                        <a:t>St. Dev.</a:t>
                      </a:r>
                    </a:p>
                    <a:p>
                      <a:pPr algn="ctr"/>
                      <a:r>
                        <a:rPr lang="en-GB" sz="1400" b="1" dirty="0">
                          <a:solidFill>
                            <a:srgbClr val="A51E37"/>
                          </a:solidFill>
                          <a:latin typeface="+mn-lt"/>
                        </a:rPr>
                        <a:t>MGA </a:t>
                      </a:r>
                      <a:endParaRPr lang="en-GB" sz="1400" b="1" kern="1200" dirty="0">
                        <a:solidFill>
                          <a:srgbClr val="A51E37"/>
                        </a:solidFill>
                        <a:latin typeface="+mn-lt"/>
                        <a:ea typeface="+mn-ea"/>
                        <a:cs typeface="+mn-cs"/>
                      </a:endParaRPr>
                    </a:p>
                  </a:txBody>
                  <a:tcPr marL="72614" marR="72614" marT="36307" marB="36307"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413466"/>
                  </a:ext>
                </a:extLst>
              </a:tr>
              <a:tr h="402718">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a:txBody>
                    <a:bodyPr/>
                    <a:lstStyle/>
                    <a:p>
                      <a:pPr algn="ctr"/>
                      <a:r>
                        <a:rPr lang="en-GB" sz="1600" b="1" dirty="0" err="1">
                          <a:solidFill>
                            <a:srgbClr val="A51E37"/>
                          </a:solidFill>
                          <a:latin typeface="+mn-lt"/>
                        </a:rPr>
                        <a:t>ms</a:t>
                      </a:r>
                      <a:endParaRPr lang="en-GB" sz="1600" b="1" dirty="0">
                        <a:solidFill>
                          <a:srgbClr val="A51E37"/>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600" b="1" dirty="0" err="1">
                          <a:solidFill>
                            <a:srgbClr val="A51E37"/>
                          </a:solidFill>
                          <a:latin typeface="+mn-lt"/>
                        </a:rPr>
                        <a:t>ms</a:t>
                      </a:r>
                      <a:endParaRPr lang="en-GB" sz="1600" b="1" dirty="0">
                        <a:solidFill>
                          <a:srgbClr val="A51E37"/>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600" b="1" dirty="0" err="1">
                          <a:solidFill>
                            <a:srgbClr val="A51E37"/>
                          </a:solidFill>
                          <a:latin typeface="+mn-lt"/>
                        </a:rPr>
                        <a:t>ms</a:t>
                      </a:r>
                      <a:endParaRPr lang="en-GB" sz="1600" b="1" dirty="0">
                        <a:solidFill>
                          <a:srgbClr val="A51E37"/>
                        </a:solidFill>
                        <a:latin typeface="+mn-lt"/>
                      </a:endParaRPr>
                    </a:p>
                  </a:txBody>
                  <a:tcPr marL="72614" marR="72614" marT="36307" marB="3630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600" b="1" dirty="0">
                          <a:solidFill>
                            <a:srgbClr val="A51E37"/>
                          </a:solidFill>
                          <a:latin typeface="+mn-lt"/>
                        </a:rPr>
                        <a:t>mm</a:t>
                      </a:r>
                    </a:p>
                  </a:txBody>
                  <a:tcPr marL="72614" marR="72614" marT="36307" marB="36307"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600" b="1" kern="1200" dirty="0" err="1">
                          <a:solidFill>
                            <a:srgbClr val="A51E37"/>
                          </a:solidFill>
                          <a:latin typeface="+mn-lt"/>
                          <a:ea typeface="+mn-ea"/>
                          <a:cs typeface="+mn-cs"/>
                        </a:rPr>
                        <a:t>ms</a:t>
                      </a:r>
                      <a:endParaRPr lang="en-GB" sz="1600" b="1" kern="1200" dirty="0">
                        <a:solidFill>
                          <a:srgbClr val="A51E37"/>
                        </a:solidFill>
                        <a:latin typeface="+mn-lt"/>
                        <a:ea typeface="+mn-ea"/>
                        <a:cs typeface="+mn-cs"/>
                      </a:endParaRP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600" b="1" dirty="0">
                          <a:solidFill>
                            <a:srgbClr val="A51E37"/>
                          </a:solidFill>
                          <a:latin typeface="+mn-lt"/>
                        </a:rPr>
                        <a:t>mm</a:t>
                      </a:r>
                      <a:endParaRPr lang="en-GB" sz="1600" b="1" kern="1200" dirty="0">
                        <a:solidFill>
                          <a:srgbClr val="A51E37"/>
                        </a:solidFill>
                        <a:latin typeface="+mn-lt"/>
                        <a:ea typeface="+mn-ea"/>
                        <a:cs typeface="+mn-cs"/>
                      </a:endParaRPr>
                    </a:p>
                  </a:txBody>
                  <a:tcPr marL="72614" marR="72614" marT="36307" marB="36307"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312087"/>
                  </a:ext>
                </a:extLst>
              </a:tr>
              <a:tr h="651525">
                <a:tc gridSpan="5">
                  <a:txBody>
                    <a:bodyPr/>
                    <a:lstStyle/>
                    <a:p>
                      <a:pPr algn="ctr"/>
                      <a:r>
                        <a:rPr lang="en-GB" sz="1400" dirty="0">
                          <a:solidFill>
                            <a:schemeClr val="tx1"/>
                          </a:solidFill>
                          <a:latin typeface="+mn-lt"/>
                        </a:rPr>
                        <a:t>(Filtering - Baseline)</a:t>
                      </a:r>
                    </a:p>
                    <a:p>
                      <a:pPr algn="ctr"/>
                      <a:r>
                        <a:rPr lang="en-GB" sz="1400" dirty="0">
                          <a:solidFill>
                            <a:schemeClr val="tx1"/>
                          </a:solidFill>
                          <a:latin typeface="+mn-lt"/>
                        </a:rPr>
                        <a:t>Mean ± SEM</a:t>
                      </a:r>
                    </a:p>
                  </a:txBody>
                  <a:tcPr marL="72614" marR="72614" marT="36307" marB="36307"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a:endParaRPr lang="en-GB" sz="2500" dirty="0">
                        <a:solidFill>
                          <a:schemeClr val="tx1"/>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r>
                        <a:rPr lang="en-GB" sz="1900" b="1" dirty="0">
                          <a:solidFill>
                            <a:srgbClr val="A51E37"/>
                          </a:solidFill>
                          <a:latin typeface="+mn-lt"/>
                        </a:rPr>
                        <a:t>Perc</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en-GB" sz="1900" b="1" dirty="0">
                          <a:solidFill>
                            <a:srgbClr val="A51E37"/>
                          </a:solidFill>
                          <a:latin typeface="+mn-lt"/>
                        </a:rPr>
                        <a:t>Manual Estimation</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900" b="1" dirty="0">
                          <a:solidFill>
                            <a:srgbClr val="A51E37"/>
                          </a:solidFill>
                          <a:latin typeface="+mn-lt"/>
                        </a:rPr>
                        <a:t>Grasping</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1900" b="1" dirty="0">
                        <a:solidFill>
                          <a:srgbClr val="A51E37"/>
                        </a:solidFill>
                        <a:latin typeface="+mn-lt"/>
                      </a:endParaRPr>
                    </a:p>
                  </a:txBody>
                  <a:tcPr marL="72614" marR="72614" marT="36307" marB="36307" anchor="ctr">
                    <a:lnL w="38100" cap="flat" cmpd="sng" algn="ctr">
                      <a:solidFill>
                        <a:srgbClr val="A51E37"/>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699815"/>
                  </a:ext>
                </a:extLst>
              </a:tr>
              <a:tr h="712637">
                <a:tc gridSpan="3">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2003</a:t>
                      </a:r>
                    </a:p>
                  </a:txBody>
                  <a:tcPr marL="72614" marR="72614" marT="36307" marB="36307"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400" b="0" dirty="0">
                          <a:solidFill>
                            <a:schemeClr val="bg1">
                              <a:lumMod val="65000"/>
                            </a:schemeClr>
                          </a:solidFill>
                          <a:latin typeface="+mn-lt"/>
                        </a:rPr>
                        <a:t>P,G</a:t>
                      </a:r>
                      <a:r>
                        <a:rPr lang="en-GB" sz="1400" b="0" dirty="0">
                          <a:solidFill>
                            <a:schemeClr val="tx1"/>
                          </a:solidFill>
                          <a:latin typeface="+mn-lt"/>
                        </a:rPr>
                        <a:t>N=12</a:t>
                      </a:r>
                    </a:p>
                    <a:p>
                      <a:pPr algn="ctr"/>
                      <a:r>
                        <a:rPr lang="en-GB" sz="1400" b="0" dirty="0">
                          <a:solidFill>
                            <a:schemeClr val="bg1">
                              <a:lumMod val="65000"/>
                            </a:schemeClr>
                          </a:solidFill>
                          <a:latin typeface="+mn-lt"/>
                        </a:rPr>
                        <a:t>M</a:t>
                      </a:r>
                      <a:r>
                        <a:rPr lang="en-GB" sz="1400" b="0" dirty="0">
                          <a:solidFill>
                            <a:schemeClr val="tx1"/>
                          </a:solidFill>
                          <a:latin typeface="+mn-lt"/>
                        </a:rPr>
                        <a:t> N=8</a:t>
                      </a:r>
                      <a:endParaRPr lang="en-GB" sz="1400" b="1" dirty="0">
                        <a:solidFill>
                          <a:schemeClr val="tx1"/>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r>
                        <a:rPr lang="en-GB" sz="1600" dirty="0">
                          <a:solidFill>
                            <a:schemeClr val="tx1"/>
                          </a:solidFill>
                          <a:latin typeface="+mn-lt"/>
                        </a:rPr>
                        <a:t>2.69</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2F0D9"/>
                    </a:solidFill>
                  </a:tcPr>
                </a:tc>
                <a:tc>
                  <a:txBody>
                    <a:bodyPr/>
                    <a:lstStyle/>
                    <a:p>
                      <a:pPr algn="ctr"/>
                      <a:r>
                        <a:rPr lang="en-GB" sz="1600" dirty="0">
                          <a:solidFill>
                            <a:schemeClr val="tx1"/>
                          </a:solidFill>
                          <a:latin typeface="+mn-lt"/>
                        </a:rPr>
                        <a:t>1.94</a:t>
                      </a: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2F0D9"/>
                    </a:solidFill>
                  </a:tcPr>
                </a:tc>
                <a:tc>
                  <a:txBody>
                    <a:bodyPr/>
                    <a:lstStyle/>
                    <a:p>
                      <a:pPr algn="ctr"/>
                      <a:r>
                        <a:rPr lang="en-GB" sz="1600" dirty="0">
                          <a:solidFill>
                            <a:schemeClr val="tx1"/>
                          </a:solidFill>
                          <a:latin typeface="+mn-lt"/>
                        </a:rPr>
                        <a:t>1.97</a:t>
                      </a:r>
                    </a:p>
                  </a:txBody>
                  <a:tcPr marL="72614" marR="72614" marT="36307" marB="3630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2F0D9"/>
                    </a:solidFill>
                  </a:tcPr>
                </a:tc>
                <a:tc>
                  <a:txBody>
                    <a:bodyPr/>
                    <a:lstStyle/>
                    <a:p>
                      <a:pPr algn="ctr">
                        <a:lnSpc>
                          <a:spcPct val="100000"/>
                        </a:lnSpc>
                      </a:pPr>
                      <a:r>
                        <a:rPr lang="en-GB" sz="1600" dirty="0">
                          <a:solidFill>
                            <a:schemeClr val="tx1"/>
                          </a:solidFill>
                          <a:latin typeface="+mn-lt"/>
                        </a:rPr>
                        <a:t>4.74</a:t>
                      </a:r>
                    </a:p>
                  </a:txBody>
                  <a:tcPr marL="72614" marR="72614" marT="36307" marB="36307"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sz="1600" dirty="0">
                        <a:solidFill>
                          <a:schemeClr val="tx1"/>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endParaRPr lang="en-GB" sz="1600" dirty="0">
                        <a:solidFill>
                          <a:schemeClr val="tx1"/>
                        </a:solidFill>
                        <a:latin typeface="+mn-lt"/>
                      </a:endParaRPr>
                    </a:p>
                  </a:txBody>
                  <a:tcPr marL="72614" marR="72614" marT="36307" marB="36307"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50491158"/>
                  </a:ext>
                </a:extLst>
              </a:tr>
              <a:tr h="712637">
                <a:tc gridSpan="3">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2014</a:t>
                      </a:r>
                    </a:p>
                  </a:txBody>
                  <a:tcPr marL="72614" marR="72614" marT="36307" marB="36307"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400" b="0" dirty="0">
                          <a:solidFill>
                            <a:schemeClr val="tx1"/>
                          </a:solidFill>
                          <a:latin typeface="+mn-lt"/>
                        </a:rPr>
                        <a:t>N=40</a:t>
                      </a:r>
                      <a:endParaRPr lang="en-GB" sz="1400" b="1" dirty="0">
                        <a:solidFill>
                          <a:schemeClr val="tx1"/>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a:endParaRPr lang="en-GB" sz="1600" dirty="0">
                        <a:solidFill>
                          <a:schemeClr val="tx1"/>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mn-lt"/>
                        </a:rPr>
                        <a:t>1.47</a:t>
                      </a: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E2F0D9"/>
                    </a:solidFill>
                  </a:tcPr>
                </a:tc>
                <a:tc>
                  <a:txBody>
                    <a:bodyPr/>
                    <a:lstStyle/>
                    <a:p>
                      <a:pPr algn="ctr"/>
                      <a:endParaRPr lang="en-GB" sz="1600" dirty="0">
                        <a:solidFill>
                          <a:schemeClr val="tx1"/>
                        </a:solidFill>
                        <a:latin typeface="+mn-lt"/>
                      </a:endParaRPr>
                    </a:p>
                  </a:txBody>
                  <a:tcPr marL="72614" marR="72614" marT="36307" marB="3630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GB" sz="1600" dirty="0">
                          <a:solidFill>
                            <a:schemeClr val="tx1"/>
                          </a:solidFill>
                          <a:latin typeface="+mn-lt"/>
                        </a:rPr>
                        <a:t>0.39</a:t>
                      </a:r>
                    </a:p>
                  </a:txBody>
                  <a:tcPr marL="72614" marR="72614" marT="36307" marB="36307"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10196"/>
                      </a:srgbClr>
                    </a:solidFill>
                  </a:tcPr>
                </a:tc>
                <a:tc>
                  <a:txBody>
                    <a:bodyPr/>
                    <a:lstStyle/>
                    <a:p>
                      <a:pPr algn="ctr"/>
                      <a:endParaRPr lang="en-GB" sz="1600" dirty="0">
                        <a:solidFill>
                          <a:schemeClr val="tx1"/>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endParaRPr lang="en-GB" sz="1600" dirty="0">
                        <a:solidFill>
                          <a:schemeClr val="tx1"/>
                        </a:solidFill>
                        <a:latin typeface="+mn-lt"/>
                      </a:endParaRPr>
                    </a:p>
                  </a:txBody>
                  <a:tcPr marL="72614" marR="72614" marT="36307" marB="36307"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02870143"/>
                  </a:ext>
                </a:extLst>
              </a:tr>
              <a:tr h="712637">
                <a:tc gridSpan="3">
                  <a:txBody>
                    <a:bodyPr/>
                    <a:lstStyle/>
                    <a:p>
                      <a:pPr algn="ctr">
                        <a:lnSpc>
                          <a:spcPct val="100000"/>
                        </a:lnSpc>
                        <a:spcBef>
                          <a:spcPts val="600"/>
                        </a:spcBef>
                        <a:spcAft>
                          <a:spcPts val="600"/>
                        </a:spcAft>
                      </a:pPr>
                      <a:r>
                        <a:rPr lang="en-US" sz="1400" b="1" dirty="0">
                          <a:solidFill>
                            <a:srgbClr val="A51E37"/>
                          </a:solidFill>
                          <a:latin typeface="+mn-lt"/>
                        </a:rPr>
                        <a:t>Replication 2021</a:t>
                      </a:r>
                      <a:endParaRPr lang="en-GB" sz="1400" b="1" dirty="0">
                        <a:solidFill>
                          <a:srgbClr val="A51E37"/>
                        </a:solidFill>
                        <a:latin typeface="+mn-lt"/>
                      </a:endParaRPr>
                    </a:p>
                  </a:txBody>
                  <a:tcPr marL="72614" marR="72614" marT="36307" marB="36307"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400" b="0" dirty="0">
                          <a:solidFill>
                            <a:schemeClr val="tx1"/>
                          </a:solidFill>
                          <a:latin typeface="+mn-lt"/>
                        </a:rPr>
                        <a:t>N=24</a:t>
                      </a:r>
                      <a:endParaRPr lang="en-GB" sz="1400" b="1" dirty="0">
                        <a:solidFill>
                          <a:schemeClr val="tx1"/>
                        </a:solidFill>
                        <a:latin typeface="+mn-lt"/>
                      </a:endParaRP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23.6</a:t>
                      </a:r>
                    </a:p>
                  </a:txBody>
                  <a:tcPr marL="72614" marR="72614" marT="36307" marB="36307"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0.26</a:t>
                      </a:r>
                    </a:p>
                  </a:txBody>
                  <a:tcPr marL="72614" marR="72614" marT="36307" marB="36307"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0000">
                        <a:alpha val="3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1.25</a:t>
                      </a:r>
                    </a:p>
                  </a:txBody>
                  <a:tcPr marL="72614" marR="72614" marT="36307" marB="363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E2F0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0.62</a:t>
                      </a:r>
                    </a:p>
                  </a:txBody>
                  <a:tcPr marL="72614" marR="72614" marT="36307" marB="36307"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0000">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0.30</a:t>
                      </a:r>
                    </a:p>
                  </a:txBody>
                  <a:tcPr marL="72614" marR="72614" marT="36307" marB="36307"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0000">
                        <a:alpha val="3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0.24</a:t>
                      </a:r>
                    </a:p>
                  </a:txBody>
                  <a:tcPr marL="72614" marR="72614" marT="36307" marB="36307"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0000">
                        <a:alpha val="30196"/>
                      </a:srgbClr>
                    </a:solidFill>
                  </a:tcPr>
                </a:tc>
                <a:extLst>
                  <a:ext uri="{0D108BD9-81ED-4DB2-BD59-A6C34878D82A}">
                    <a16:rowId xmlns:a16="http://schemas.microsoft.com/office/drawing/2014/main" val="433900050"/>
                  </a:ext>
                </a:extLst>
              </a:tr>
            </a:tbl>
          </a:graphicData>
        </a:graphic>
      </p:graphicFrame>
      <p:sp>
        <p:nvSpPr>
          <p:cNvPr id="9" name="Rectangle: Rounded Corners 8">
            <a:extLst>
              <a:ext uri="{FF2B5EF4-FFF2-40B4-BE49-F238E27FC236}">
                <a16:creationId xmlns:a16="http://schemas.microsoft.com/office/drawing/2014/main" id="{97305833-06BC-4087-BE43-3C58E5626496}"/>
              </a:ext>
            </a:extLst>
          </p:cNvPr>
          <p:cNvSpPr/>
          <p:nvPr/>
        </p:nvSpPr>
        <p:spPr>
          <a:xfrm>
            <a:off x="5115043" y="2417618"/>
            <a:ext cx="1828563" cy="3706090"/>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0EAB9271-07A0-483F-8024-F95B61310B3F}"/>
              </a:ext>
            </a:extLst>
          </p:cNvPr>
          <p:cNvSpPr/>
          <p:nvPr/>
        </p:nvSpPr>
        <p:spPr>
          <a:xfrm>
            <a:off x="1558456" y="5532043"/>
            <a:ext cx="8309113" cy="533400"/>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419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350" fill="hold"/>
                                        <p:tgtEl>
                                          <p:spTgt spid="8"/>
                                        </p:tgtEl>
                                        <p:attrNameLst>
                                          <p:attrName>stroke.color</p:attrName>
                                        </p:attrNameLst>
                                      </p:cBhvr>
                                      <p:to>
                                        <a:srgbClr val="00B0F0"/>
                                      </p:to>
                                    </p:animClr>
                                    <p:set>
                                      <p:cBhvr>
                                        <p:cTn id="7" dur="350" fill="hold"/>
                                        <p:tgtEl>
                                          <p:spTgt spid="8"/>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4FADDE-856A-44A2-A129-62841F39A5AA}"/>
              </a:ext>
            </a:extLst>
          </p:cNvPr>
          <p:cNvSpPr txBox="1">
            <a:spLocks/>
          </p:cNvSpPr>
          <p:nvPr/>
        </p:nvSpPr>
        <p:spPr>
          <a:xfrm>
            <a:off x="2152650" y="1187047"/>
            <a:ext cx="7886700" cy="99417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dirty="0">
                <a:solidFill>
                  <a:prstClr val="black"/>
                </a:solidFill>
              </a:rPr>
              <a:t>Perception-Action Model</a:t>
            </a:r>
          </a:p>
          <a:p>
            <a:r>
              <a:rPr lang="en-GB" sz="3300" dirty="0">
                <a:solidFill>
                  <a:prstClr val="black"/>
                </a:solidFill>
                <a:latin typeface="Calibri Light" panose="020F0302020204030204"/>
              </a:rPr>
              <a:t>(Two visual streams hypothesis)</a:t>
            </a:r>
          </a:p>
        </p:txBody>
      </p:sp>
      <p:sp>
        <p:nvSpPr>
          <p:cNvPr id="5" name="Text Placeholder 3">
            <a:extLst>
              <a:ext uri="{FF2B5EF4-FFF2-40B4-BE49-F238E27FC236}">
                <a16:creationId xmlns:a16="http://schemas.microsoft.com/office/drawing/2014/main" id="{F3A83A88-5088-454B-97AF-87567AEAE9EA}"/>
              </a:ext>
            </a:extLst>
          </p:cNvPr>
          <p:cNvSpPr txBox="1">
            <a:spLocks/>
          </p:cNvSpPr>
          <p:nvPr/>
        </p:nvSpPr>
        <p:spPr>
          <a:xfrm>
            <a:off x="498161" y="2399822"/>
            <a:ext cx="7489302" cy="3333076"/>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a:latin typeface="Calibri" panose="020F0502020204030204"/>
            </a:endParaRPr>
          </a:p>
          <a:p>
            <a:pPr marL="417017" lvl="1" indent="-214313">
              <a:buFont typeface="Wingdings" pitchFamily="2" charset="2"/>
              <a:buChar char="§"/>
            </a:pPr>
            <a:r>
              <a:rPr lang="en-US" sz="2000" dirty="0">
                <a:latin typeface="Calibri" panose="020F0502020204030204"/>
              </a:rPr>
              <a:t>Visual information processing</a:t>
            </a:r>
          </a:p>
          <a:p>
            <a:pPr marL="417017" lvl="1" indent="-214313">
              <a:buFont typeface="Wingdings" pitchFamily="2" charset="2"/>
              <a:buChar char="§"/>
            </a:pPr>
            <a:endParaRPr lang="en-US" sz="2000" dirty="0">
              <a:solidFill>
                <a:srgbClr val="C00000"/>
              </a:solidFill>
              <a:latin typeface="Calibri" panose="020F0502020204030204"/>
            </a:endParaRPr>
          </a:p>
          <a:p>
            <a:pPr marL="417017" lvl="1" indent="-214313">
              <a:buFont typeface="Wingdings" pitchFamily="2" charset="2"/>
              <a:buChar char="§"/>
            </a:pPr>
            <a:r>
              <a:rPr lang="en-US" sz="2000" dirty="0">
                <a:latin typeface="Calibri" panose="020F0502020204030204"/>
              </a:rPr>
              <a:t>V1 </a:t>
            </a:r>
            <a:r>
              <a:rPr lang="en-US" sz="2000" dirty="0">
                <a:latin typeface="Calibri" panose="020F0502020204030204"/>
                <a:sym typeface="Wingdings" pitchFamily="2" charset="2"/>
              </a:rPr>
              <a:t></a:t>
            </a:r>
            <a:r>
              <a:rPr lang="en-US" sz="2000" dirty="0">
                <a:solidFill>
                  <a:srgbClr val="C00000"/>
                </a:solidFill>
                <a:latin typeface="Calibri" panose="020F0502020204030204"/>
                <a:sym typeface="Wingdings" pitchFamily="2" charset="2"/>
              </a:rPr>
              <a:t> </a:t>
            </a:r>
            <a:r>
              <a:rPr lang="en-US" sz="2000" dirty="0">
                <a:solidFill>
                  <a:srgbClr val="C00000"/>
                </a:solidFill>
                <a:latin typeface="Calibri" panose="020F0502020204030204"/>
              </a:rPr>
              <a:t>Ventral</a:t>
            </a:r>
            <a:r>
              <a:rPr lang="en-US" sz="2000" dirty="0">
                <a:solidFill>
                  <a:prstClr val="black"/>
                </a:solidFill>
                <a:latin typeface="Calibri" panose="020F0502020204030204"/>
              </a:rPr>
              <a:t> (“</a:t>
            </a:r>
            <a:r>
              <a:rPr lang="en-US" sz="2000" b="1" dirty="0">
                <a:solidFill>
                  <a:srgbClr val="C00000"/>
                </a:solidFill>
                <a:latin typeface="Calibri" panose="020F0502020204030204"/>
              </a:rPr>
              <a:t>what?</a:t>
            </a:r>
            <a:r>
              <a:rPr lang="en-US" sz="2000" dirty="0">
                <a:solidFill>
                  <a:prstClr val="black"/>
                </a:solidFill>
                <a:latin typeface="Calibri" panose="020F0502020204030204"/>
              </a:rPr>
              <a:t>”) &amp; </a:t>
            </a:r>
            <a:r>
              <a:rPr lang="en-US" sz="2000" dirty="0">
                <a:solidFill>
                  <a:srgbClr val="0070C0"/>
                </a:solidFill>
                <a:latin typeface="Calibri" panose="020F0502020204030204"/>
              </a:rPr>
              <a:t>dorsal</a:t>
            </a:r>
            <a:r>
              <a:rPr lang="en-US" sz="2000" dirty="0">
                <a:solidFill>
                  <a:prstClr val="black"/>
                </a:solidFill>
                <a:latin typeface="Calibri" panose="020F0502020204030204"/>
              </a:rPr>
              <a:t> (“</a:t>
            </a:r>
            <a:r>
              <a:rPr lang="en-US" sz="2000" b="1" dirty="0">
                <a:solidFill>
                  <a:srgbClr val="0070C0"/>
                </a:solidFill>
                <a:latin typeface="Calibri" panose="020F0502020204030204"/>
              </a:rPr>
              <a:t>how?</a:t>
            </a:r>
            <a:r>
              <a:rPr lang="en-US" sz="2000" dirty="0">
                <a:solidFill>
                  <a:prstClr val="black"/>
                </a:solidFill>
                <a:latin typeface="Calibri" panose="020F0502020204030204"/>
              </a:rPr>
              <a:t>”) streams</a:t>
            </a:r>
          </a:p>
          <a:p>
            <a:pPr marL="202704" lvl="1"/>
            <a:endParaRPr lang="en-US" sz="2000" dirty="0">
              <a:solidFill>
                <a:prstClr val="black"/>
              </a:solidFill>
              <a:latin typeface="Calibri" panose="020F0502020204030204"/>
            </a:endParaRPr>
          </a:p>
          <a:p>
            <a:pPr marL="417017" lvl="1" indent="-214313">
              <a:buFont typeface="Wingdings" pitchFamily="2" charset="2"/>
              <a:buChar char="§"/>
            </a:pPr>
            <a:r>
              <a:rPr lang="en-US" sz="2000" dirty="0">
                <a:solidFill>
                  <a:prstClr val="black"/>
                </a:solidFill>
                <a:latin typeface="Calibri" panose="020F0502020204030204"/>
              </a:rPr>
              <a:t>Based on evidence from </a:t>
            </a:r>
            <a:r>
              <a:rPr lang="en-US" sz="2000" b="1" dirty="0">
                <a:solidFill>
                  <a:prstClr val="black"/>
                </a:solidFill>
                <a:latin typeface="Calibri" panose="020F0502020204030204"/>
              </a:rPr>
              <a:t>neuropsychological patients</a:t>
            </a:r>
          </a:p>
          <a:p>
            <a:pPr marL="202704" lvl="1"/>
            <a:endParaRPr lang="en-US" sz="2000" dirty="0">
              <a:solidFill>
                <a:prstClr val="black"/>
              </a:solidFill>
              <a:latin typeface="Calibri" panose="020F0502020204030204"/>
            </a:endParaRPr>
          </a:p>
          <a:p>
            <a:pPr marL="417017" lvl="1" indent="-214313">
              <a:buFont typeface="Wingdings" pitchFamily="2" charset="2"/>
              <a:buChar char="§"/>
            </a:pPr>
            <a:r>
              <a:rPr lang="en-US" sz="2000" dirty="0">
                <a:solidFill>
                  <a:prstClr val="black"/>
                </a:solidFill>
                <a:latin typeface="Calibri" panose="020F0502020204030204"/>
              </a:rPr>
              <a:t>Different purposes</a:t>
            </a:r>
            <a:r>
              <a:rPr lang="en-US" sz="2000" dirty="0">
                <a:solidFill>
                  <a:prstClr val="black">
                    <a:lumMod val="50000"/>
                    <a:lumOff val="50000"/>
                  </a:prstClr>
                </a:solidFill>
                <a:latin typeface="Calibri" panose="020F0502020204030204"/>
              </a:rPr>
              <a:t> </a:t>
            </a:r>
            <a:r>
              <a:rPr lang="en-US" sz="2000" dirty="0">
                <a:solidFill>
                  <a:prstClr val="black"/>
                </a:solidFill>
                <a:latin typeface="Calibri" panose="020F0502020204030204"/>
                <a:sym typeface="Wingdings" panose="05000000000000000000" pitchFamily="2" charset="2"/>
              </a:rPr>
              <a:t></a:t>
            </a:r>
            <a:r>
              <a:rPr lang="en-US" sz="2000" dirty="0">
                <a:solidFill>
                  <a:prstClr val="black"/>
                </a:solidFill>
                <a:latin typeface="Calibri" panose="020F0502020204030204"/>
              </a:rPr>
              <a:t> different processing</a:t>
            </a:r>
          </a:p>
          <a:p>
            <a:endParaRPr lang="en-US" sz="2000" b="1" dirty="0">
              <a:solidFill>
                <a:prstClr val="black">
                  <a:tint val="75000"/>
                </a:prstClr>
              </a:solidFill>
              <a:latin typeface="Calibri" panose="020F0502020204030204"/>
            </a:endParaRPr>
          </a:p>
          <a:p>
            <a:pPr lvl="1"/>
            <a:endParaRPr lang="en-US" sz="2000" dirty="0">
              <a:solidFill>
                <a:prstClr val="black">
                  <a:lumMod val="50000"/>
                  <a:lumOff val="50000"/>
                </a:prstClr>
              </a:solidFill>
              <a:latin typeface="Calibri" panose="020F0502020204030204"/>
            </a:endParaRPr>
          </a:p>
        </p:txBody>
      </p:sp>
      <p:sp>
        <p:nvSpPr>
          <p:cNvPr id="6" name="Rectangle 5">
            <a:extLst>
              <a:ext uri="{FF2B5EF4-FFF2-40B4-BE49-F238E27FC236}">
                <a16:creationId xmlns:a16="http://schemas.microsoft.com/office/drawing/2014/main" id="{6846866F-783A-4146-8498-7C7108C8EB16}"/>
              </a:ext>
            </a:extLst>
          </p:cNvPr>
          <p:cNvSpPr/>
          <p:nvPr/>
        </p:nvSpPr>
        <p:spPr>
          <a:xfrm>
            <a:off x="9018953" y="5689214"/>
            <a:ext cx="1946860" cy="507831"/>
          </a:xfrm>
          <a:prstGeom prst="rect">
            <a:avLst/>
          </a:prstGeom>
        </p:spPr>
        <p:txBody>
          <a:bodyPr wrap="square">
            <a:spAutoFit/>
          </a:bodyPr>
          <a:lstStyle/>
          <a:p>
            <a:r>
              <a:rPr lang="en-GB" sz="1350" dirty="0">
                <a:solidFill>
                  <a:prstClr val="white">
                    <a:lumMod val="50000"/>
                  </a:prstClr>
                </a:solidFill>
                <a:latin typeface="Calibri" panose="020F0502020204030204"/>
              </a:rPr>
              <a:t>Goodale &amp; Milner 1992 Milner &amp; Goodale 1995</a:t>
            </a:r>
            <a:endParaRPr lang="en-GB" sz="1350" dirty="0">
              <a:solidFill>
                <a:prstClr val="black"/>
              </a:solidFill>
              <a:latin typeface="Calibri" panose="020F0502020204030204"/>
            </a:endParaRPr>
          </a:p>
        </p:txBody>
      </p:sp>
      <p:pic>
        <p:nvPicPr>
          <p:cNvPr id="8" name="Graphic 11" descr="Brain outline">
            <a:extLst>
              <a:ext uri="{FF2B5EF4-FFF2-40B4-BE49-F238E27FC236}">
                <a16:creationId xmlns:a16="http://schemas.microsoft.com/office/drawing/2014/main" id="{C34B4079-EFEC-4194-98CC-D52BAB11D4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2833" y="2596266"/>
            <a:ext cx="2769576" cy="2769576"/>
          </a:xfrm>
          <a:prstGeom prst="rect">
            <a:avLst/>
          </a:prstGeom>
        </p:spPr>
      </p:pic>
      <p:sp>
        <p:nvSpPr>
          <p:cNvPr id="9" name="Rounded Rectangle 8">
            <a:extLst>
              <a:ext uri="{FF2B5EF4-FFF2-40B4-BE49-F238E27FC236}">
                <a16:creationId xmlns:a16="http://schemas.microsoft.com/office/drawing/2014/main" id="{517694BB-43E9-45B3-8488-362533DFF2A5}"/>
              </a:ext>
            </a:extLst>
          </p:cNvPr>
          <p:cNvSpPr/>
          <p:nvPr/>
        </p:nvSpPr>
        <p:spPr>
          <a:xfrm>
            <a:off x="10600917" y="3017830"/>
            <a:ext cx="702011" cy="352409"/>
          </a:xfrm>
          <a:prstGeom prst="roundRect">
            <a:avLst/>
          </a:prstGeom>
          <a:solidFill>
            <a:srgbClr val="0070C0">
              <a:alpha val="40000"/>
            </a:srgbClr>
          </a:solid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75">
                <a:solidFill>
                  <a:prstClr val="black"/>
                </a:solidFill>
                <a:latin typeface="Calibri" panose="020F0502020204030204"/>
              </a:rPr>
              <a:t>Dorsal</a:t>
            </a:r>
          </a:p>
        </p:txBody>
      </p:sp>
      <p:sp>
        <p:nvSpPr>
          <p:cNvPr id="10" name="Rounded Rectangle 9">
            <a:extLst>
              <a:ext uri="{FF2B5EF4-FFF2-40B4-BE49-F238E27FC236}">
                <a16:creationId xmlns:a16="http://schemas.microsoft.com/office/drawing/2014/main" id="{7161F925-FA35-40E5-B3F7-6E7E1FD22EC5}"/>
              </a:ext>
            </a:extLst>
          </p:cNvPr>
          <p:cNvSpPr/>
          <p:nvPr/>
        </p:nvSpPr>
        <p:spPr>
          <a:xfrm>
            <a:off x="8890124" y="4357184"/>
            <a:ext cx="709446" cy="352409"/>
          </a:xfrm>
          <a:prstGeom prst="roundRect">
            <a:avLst/>
          </a:prstGeom>
          <a:solidFill>
            <a:srgbClr val="C00000">
              <a:alpha val="40000"/>
            </a:srgbClr>
          </a:solidFill>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75" dirty="0">
                <a:solidFill>
                  <a:prstClr val="black"/>
                </a:solidFill>
                <a:latin typeface="Calibri" panose="020F0502020204030204"/>
              </a:rPr>
              <a:t>Ventral</a:t>
            </a:r>
          </a:p>
        </p:txBody>
      </p:sp>
      <p:sp>
        <p:nvSpPr>
          <p:cNvPr id="11" name="Arc 10">
            <a:extLst>
              <a:ext uri="{FF2B5EF4-FFF2-40B4-BE49-F238E27FC236}">
                <a16:creationId xmlns:a16="http://schemas.microsoft.com/office/drawing/2014/main" id="{B42C69FB-B122-4A1D-A868-BF1ABEB6D6D2}"/>
              </a:ext>
            </a:extLst>
          </p:cNvPr>
          <p:cNvSpPr/>
          <p:nvPr/>
        </p:nvSpPr>
        <p:spPr>
          <a:xfrm rot="2039376">
            <a:off x="8439006" y="2931784"/>
            <a:ext cx="2014979" cy="2446926"/>
          </a:xfrm>
          <a:prstGeom prst="arc">
            <a:avLst>
              <a:gd name="adj1" fmla="val 16200000"/>
              <a:gd name="adj2" fmla="val 19180879"/>
            </a:avLst>
          </a:prstGeom>
          <a:ln w="28575">
            <a:solidFill>
              <a:schemeClr val="accent5"/>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1350">
              <a:solidFill>
                <a:srgbClr val="5B9BD5"/>
              </a:solidFill>
              <a:latin typeface="Calibri" panose="020F0502020204030204"/>
            </a:endParaRPr>
          </a:p>
        </p:txBody>
      </p:sp>
      <p:sp>
        <p:nvSpPr>
          <p:cNvPr id="12" name="Arc 11">
            <a:extLst>
              <a:ext uri="{FF2B5EF4-FFF2-40B4-BE49-F238E27FC236}">
                <a16:creationId xmlns:a16="http://schemas.microsoft.com/office/drawing/2014/main" id="{E26E259D-2950-4EF9-BC2F-D33ED7C4FA84}"/>
              </a:ext>
            </a:extLst>
          </p:cNvPr>
          <p:cNvSpPr/>
          <p:nvPr/>
        </p:nvSpPr>
        <p:spPr>
          <a:xfrm rot="6004158">
            <a:off x="8601722" y="2440394"/>
            <a:ext cx="1510630" cy="2496257"/>
          </a:xfrm>
          <a:prstGeom prst="arc">
            <a:avLst>
              <a:gd name="adj1" fmla="val 16707323"/>
              <a:gd name="adj2" fmla="val 19599080"/>
            </a:avLst>
          </a:prstGeom>
          <a:ln w="28575">
            <a:solidFill>
              <a:srgbClr val="C00000">
                <a:alpha val="48000"/>
              </a:srgb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1350">
              <a:solidFill>
                <a:prstClr val="black"/>
              </a:solidFill>
              <a:latin typeface="Calibri" panose="020F0502020204030204"/>
            </a:endParaRPr>
          </a:p>
        </p:txBody>
      </p:sp>
      <p:sp>
        <p:nvSpPr>
          <p:cNvPr id="13" name="TextBox 9">
            <a:extLst>
              <a:ext uri="{FF2B5EF4-FFF2-40B4-BE49-F238E27FC236}">
                <a16:creationId xmlns:a16="http://schemas.microsoft.com/office/drawing/2014/main" id="{7C9C2C90-CE99-4D0F-8995-A872E40D397B}"/>
              </a:ext>
            </a:extLst>
          </p:cNvPr>
          <p:cNvSpPr txBox="1"/>
          <p:nvPr/>
        </p:nvSpPr>
        <p:spPr>
          <a:xfrm>
            <a:off x="10287583" y="4099145"/>
            <a:ext cx="1351940" cy="276999"/>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350" dirty="0">
                <a:solidFill>
                  <a:prstClr val="black"/>
                </a:solidFill>
                <a:latin typeface="Calibri"/>
                <a:cs typeface="Calibri"/>
              </a:rPr>
              <a:t>V1</a:t>
            </a:r>
          </a:p>
        </p:txBody>
      </p:sp>
      <p:sp>
        <p:nvSpPr>
          <p:cNvPr id="14" name="Arc 13">
            <a:extLst>
              <a:ext uri="{FF2B5EF4-FFF2-40B4-BE49-F238E27FC236}">
                <a16:creationId xmlns:a16="http://schemas.microsoft.com/office/drawing/2014/main" id="{5E69F538-2D9F-4005-A169-C8195E303EEA}"/>
              </a:ext>
            </a:extLst>
          </p:cNvPr>
          <p:cNvSpPr/>
          <p:nvPr/>
        </p:nvSpPr>
        <p:spPr>
          <a:xfrm>
            <a:off x="10270361" y="4042998"/>
            <a:ext cx="447638" cy="195059"/>
          </a:xfrm>
          <a:prstGeom prst="arc">
            <a:avLst/>
          </a:prstGeom>
          <a:ln w="28575">
            <a:solidFill>
              <a:schemeClr val="tx1"/>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sz="1350" dirty="0">
              <a:solidFill>
                <a:prstClr val="black"/>
              </a:solidFill>
              <a:latin typeface="Calibri" panose="020F0502020204030204"/>
            </a:endParaRPr>
          </a:p>
        </p:txBody>
      </p:sp>
      <p:sp>
        <p:nvSpPr>
          <p:cNvPr id="2" name="Date Placeholder 1">
            <a:extLst>
              <a:ext uri="{FF2B5EF4-FFF2-40B4-BE49-F238E27FC236}">
                <a16:creationId xmlns:a16="http://schemas.microsoft.com/office/drawing/2014/main" id="{D10A07CB-41E9-44DB-8EAB-966CEFCEE11C}"/>
              </a:ext>
            </a:extLst>
          </p:cNvPr>
          <p:cNvSpPr>
            <a:spLocks noGrp="1"/>
          </p:cNvSpPr>
          <p:nvPr>
            <p:ph type="dt" sz="half" idx="10"/>
          </p:nvPr>
        </p:nvSpPr>
        <p:spPr/>
        <p:txBody>
          <a:bodyPr/>
          <a:lstStyle/>
          <a:p>
            <a:fld id="{D857CF3D-A01D-4E40-8B06-2ED14D87DC44}"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45BA63F9-C8E4-43F0-A5B0-876EA03A3E9D}"/>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15" name="Slide Number Placeholder 14">
            <a:extLst>
              <a:ext uri="{FF2B5EF4-FFF2-40B4-BE49-F238E27FC236}">
                <a16:creationId xmlns:a16="http://schemas.microsoft.com/office/drawing/2014/main" id="{B6214D77-F4BA-4D11-B056-68CCA63AA75B}"/>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2</a:t>
            </a:fld>
            <a:endParaRPr lang="en-GB">
              <a:solidFill>
                <a:prstClr val="black">
                  <a:tint val="75000"/>
                </a:prstClr>
              </a:solidFill>
              <a:latin typeface="Calibri" panose="020F0502020204030204"/>
            </a:endParaRPr>
          </a:p>
        </p:txBody>
      </p:sp>
      <p:sp>
        <p:nvSpPr>
          <p:cNvPr id="17" name="Rounded Rectangle 9">
            <a:extLst>
              <a:ext uri="{FF2B5EF4-FFF2-40B4-BE49-F238E27FC236}">
                <a16:creationId xmlns:a16="http://schemas.microsoft.com/office/drawing/2014/main" id="{85B48FAB-EA4E-45D7-90B0-2CAA2B330B4F}"/>
              </a:ext>
            </a:extLst>
          </p:cNvPr>
          <p:cNvSpPr/>
          <p:nvPr/>
        </p:nvSpPr>
        <p:spPr>
          <a:xfrm>
            <a:off x="8118799" y="4681998"/>
            <a:ext cx="1399121" cy="352409"/>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75" dirty="0">
                <a:solidFill>
                  <a:srgbClr val="C00000"/>
                </a:solidFill>
                <a:latin typeface="Calibri" panose="020F0502020204030204"/>
              </a:rPr>
              <a:t>Visual Perception</a:t>
            </a:r>
          </a:p>
        </p:txBody>
      </p:sp>
      <p:sp>
        <p:nvSpPr>
          <p:cNvPr id="18" name="Rounded Rectangle 9">
            <a:extLst>
              <a:ext uri="{FF2B5EF4-FFF2-40B4-BE49-F238E27FC236}">
                <a16:creationId xmlns:a16="http://schemas.microsoft.com/office/drawing/2014/main" id="{27A1E6B3-3F45-4DB3-8964-1092DB3DE95A}"/>
              </a:ext>
            </a:extLst>
          </p:cNvPr>
          <p:cNvSpPr/>
          <p:nvPr/>
        </p:nvSpPr>
        <p:spPr>
          <a:xfrm>
            <a:off x="10756716" y="2672762"/>
            <a:ext cx="1529366" cy="352409"/>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de-D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75" dirty="0">
                <a:solidFill>
                  <a:srgbClr val="0070C0"/>
                </a:solidFill>
                <a:latin typeface="Calibri" panose="020F0502020204030204"/>
              </a:rPr>
              <a:t>Visuomotor Actions</a:t>
            </a:r>
          </a:p>
        </p:txBody>
      </p:sp>
    </p:spTree>
    <p:extLst>
      <p:ext uri="{BB962C8B-B14F-4D97-AF65-F5344CB8AC3E}">
        <p14:creationId xmlns:p14="http://schemas.microsoft.com/office/powerpoint/2010/main" val="40601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3668-8FFF-4941-81BA-33EC8B15D320}"/>
              </a:ext>
            </a:extLst>
          </p:cNvPr>
          <p:cNvSpPr>
            <a:spLocks noGrp="1"/>
          </p:cNvSpPr>
          <p:nvPr>
            <p:ph type="title"/>
          </p:nvPr>
        </p:nvSpPr>
        <p:spPr/>
        <p:txBody>
          <a:bodyPr/>
          <a:lstStyle/>
          <a:p>
            <a:pPr algn="ctr"/>
            <a:r>
              <a:rPr lang="en-GB" dirty="0"/>
              <a:t>Perception-Action Model debate in healthy adults</a:t>
            </a:r>
          </a:p>
        </p:txBody>
      </p:sp>
      <p:grpSp>
        <p:nvGrpSpPr>
          <p:cNvPr id="77" name="Group 76">
            <a:extLst>
              <a:ext uri="{FF2B5EF4-FFF2-40B4-BE49-F238E27FC236}">
                <a16:creationId xmlns:a16="http://schemas.microsoft.com/office/drawing/2014/main" id="{F2D9726D-03AD-45BD-BFDA-2CF907D973A6}"/>
              </a:ext>
            </a:extLst>
          </p:cNvPr>
          <p:cNvGrpSpPr/>
          <p:nvPr/>
        </p:nvGrpSpPr>
        <p:grpSpPr>
          <a:xfrm>
            <a:off x="2978309" y="2598792"/>
            <a:ext cx="2120581" cy="645041"/>
            <a:chOff x="1793875" y="2076450"/>
            <a:chExt cx="2120581" cy="645041"/>
          </a:xfrm>
        </p:grpSpPr>
        <p:sp>
          <p:nvSpPr>
            <p:cNvPr id="18" name="Rectangle 13">
              <a:extLst>
                <a:ext uri="{FF2B5EF4-FFF2-40B4-BE49-F238E27FC236}">
                  <a16:creationId xmlns:a16="http://schemas.microsoft.com/office/drawing/2014/main" id="{F76516FC-DDF0-434D-AE82-186B90959D16}"/>
                </a:ext>
              </a:extLst>
            </p:cNvPr>
            <p:cNvSpPr>
              <a:spLocks noChangeArrowheads="1"/>
            </p:cNvSpPr>
            <p:nvPr/>
          </p:nvSpPr>
          <p:spPr bwMode="auto">
            <a:xfrm>
              <a:off x="2143125" y="2076450"/>
              <a:ext cx="14122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000000"/>
                  </a:solidFill>
                  <a:latin typeface="Calibri" panose="020F0502020204030204" pitchFamily="34" charset="0"/>
                </a:rPr>
                <a:t>Visual Illusions</a:t>
              </a:r>
              <a:endParaRPr lang="en-US" altLang="en-US" dirty="0">
                <a:solidFill>
                  <a:prstClr val="black"/>
                </a:solidFill>
              </a:endParaRPr>
            </a:p>
          </p:txBody>
        </p:sp>
        <p:sp>
          <p:nvSpPr>
            <p:cNvPr id="19" name="Rectangle 14">
              <a:extLst>
                <a:ext uri="{FF2B5EF4-FFF2-40B4-BE49-F238E27FC236}">
                  <a16:creationId xmlns:a16="http://schemas.microsoft.com/office/drawing/2014/main" id="{25F2B5F9-3B47-4EEB-9E51-29C8CAB906E9}"/>
                </a:ext>
              </a:extLst>
            </p:cNvPr>
            <p:cNvSpPr>
              <a:spLocks noChangeArrowheads="1"/>
            </p:cNvSpPr>
            <p:nvPr/>
          </p:nvSpPr>
          <p:spPr bwMode="auto">
            <a:xfrm>
              <a:off x="1979613" y="2354263"/>
              <a:ext cx="17435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70C0"/>
                  </a:solidFill>
                  <a:latin typeface="Calibri" panose="020F0502020204030204" pitchFamily="34" charset="0"/>
                </a:rPr>
                <a:t>Actions resistant to illusions</a:t>
              </a:r>
              <a:endParaRPr lang="en-US" altLang="en-US" dirty="0">
                <a:solidFill>
                  <a:prstClr val="black"/>
                </a:solidFill>
              </a:endParaRPr>
            </a:p>
          </p:txBody>
        </p:sp>
        <p:sp>
          <p:nvSpPr>
            <p:cNvPr id="20" name="Rectangle 15">
              <a:extLst>
                <a:ext uri="{FF2B5EF4-FFF2-40B4-BE49-F238E27FC236}">
                  <a16:creationId xmlns:a16="http://schemas.microsoft.com/office/drawing/2014/main" id="{48B665D9-B261-4B55-8F83-74632D6C2FA3}"/>
                </a:ext>
              </a:extLst>
            </p:cNvPr>
            <p:cNvSpPr>
              <a:spLocks noChangeArrowheads="1"/>
            </p:cNvSpPr>
            <p:nvPr/>
          </p:nvSpPr>
          <p:spPr bwMode="auto">
            <a:xfrm>
              <a:off x="1793875" y="2536825"/>
              <a:ext cx="21205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Calibri" panose="020F0502020204030204" pitchFamily="34" charset="0"/>
                </a:rPr>
                <a:t>Perception susceptible to illusions</a:t>
              </a:r>
              <a:endParaRPr lang="en-US" altLang="en-US" dirty="0">
                <a:solidFill>
                  <a:prstClr val="black"/>
                </a:solidFill>
              </a:endParaRPr>
            </a:p>
          </p:txBody>
        </p:sp>
      </p:grpSp>
      <p:grpSp>
        <p:nvGrpSpPr>
          <p:cNvPr id="78" name="Group 77">
            <a:extLst>
              <a:ext uri="{FF2B5EF4-FFF2-40B4-BE49-F238E27FC236}">
                <a16:creationId xmlns:a16="http://schemas.microsoft.com/office/drawing/2014/main" id="{C9768AF7-6358-462E-8151-BE6F149F3CFC}"/>
              </a:ext>
            </a:extLst>
          </p:cNvPr>
          <p:cNvGrpSpPr/>
          <p:nvPr/>
        </p:nvGrpSpPr>
        <p:grpSpPr>
          <a:xfrm>
            <a:off x="5828968" y="2570931"/>
            <a:ext cx="1888017" cy="645041"/>
            <a:chOff x="4205288" y="2076450"/>
            <a:chExt cx="1888017" cy="645041"/>
          </a:xfrm>
        </p:grpSpPr>
        <p:sp>
          <p:nvSpPr>
            <p:cNvPr id="21" name="Rectangle 16">
              <a:extLst>
                <a:ext uri="{FF2B5EF4-FFF2-40B4-BE49-F238E27FC236}">
                  <a16:creationId xmlns:a16="http://schemas.microsoft.com/office/drawing/2014/main" id="{70314F0E-7848-44C9-9C9B-833ED3AF58D7}"/>
                </a:ext>
              </a:extLst>
            </p:cNvPr>
            <p:cNvSpPr>
              <a:spLocks noChangeArrowheads="1"/>
            </p:cNvSpPr>
            <p:nvPr/>
          </p:nvSpPr>
          <p:spPr bwMode="auto">
            <a:xfrm>
              <a:off x="4205288" y="2076450"/>
              <a:ext cx="18880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000000"/>
                  </a:solidFill>
                  <a:latin typeface="Calibri" panose="020F0502020204030204" pitchFamily="34" charset="0"/>
                </a:rPr>
                <a:t>Garner Interference</a:t>
              </a:r>
              <a:endParaRPr lang="en-US" altLang="en-US" dirty="0">
                <a:solidFill>
                  <a:prstClr val="black"/>
                </a:solidFill>
              </a:endParaRPr>
            </a:p>
          </p:txBody>
        </p:sp>
        <p:sp>
          <p:nvSpPr>
            <p:cNvPr id="22" name="Rectangle 17">
              <a:extLst>
                <a:ext uri="{FF2B5EF4-FFF2-40B4-BE49-F238E27FC236}">
                  <a16:creationId xmlns:a16="http://schemas.microsoft.com/office/drawing/2014/main" id="{165AE112-0D9C-4D26-8660-72573FA5E181}"/>
                </a:ext>
              </a:extLst>
            </p:cNvPr>
            <p:cNvSpPr>
              <a:spLocks noChangeArrowheads="1"/>
            </p:cNvSpPr>
            <p:nvPr/>
          </p:nvSpPr>
          <p:spPr bwMode="auto">
            <a:xfrm>
              <a:off x="4683125" y="2354263"/>
              <a:ext cx="9265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70C0"/>
                  </a:solidFill>
                  <a:latin typeface="Calibri" panose="020F0502020204030204" pitchFamily="34" charset="0"/>
                </a:rPr>
                <a:t>No GI in action</a:t>
              </a:r>
              <a:endParaRPr lang="en-US" altLang="en-US" dirty="0">
                <a:solidFill>
                  <a:prstClr val="black"/>
                </a:solidFill>
              </a:endParaRPr>
            </a:p>
          </p:txBody>
        </p:sp>
        <p:sp>
          <p:nvSpPr>
            <p:cNvPr id="23" name="Rectangle 18">
              <a:extLst>
                <a:ext uri="{FF2B5EF4-FFF2-40B4-BE49-F238E27FC236}">
                  <a16:creationId xmlns:a16="http://schemas.microsoft.com/office/drawing/2014/main" id="{1B822BB1-84FE-4BE3-B355-AEB444F5841F}"/>
                </a:ext>
              </a:extLst>
            </p:cNvPr>
            <p:cNvSpPr>
              <a:spLocks noChangeArrowheads="1"/>
            </p:cNvSpPr>
            <p:nvPr/>
          </p:nvSpPr>
          <p:spPr bwMode="auto">
            <a:xfrm>
              <a:off x="4645025" y="2536825"/>
              <a:ext cx="10005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C00000"/>
                  </a:solidFill>
                  <a:latin typeface="Calibri" panose="020F0502020204030204" pitchFamily="34" charset="0"/>
                </a:rPr>
                <a:t>GI in perception</a:t>
              </a:r>
              <a:endParaRPr lang="en-US" altLang="en-US">
                <a:solidFill>
                  <a:prstClr val="black"/>
                </a:solidFill>
              </a:endParaRPr>
            </a:p>
          </p:txBody>
        </p:sp>
      </p:grpSp>
      <p:grpSp>
        <p:nvGrpSpPr>
          <p:cNvPr id="79" name="Group 78">
            <a:extLst>
              <a:ext uri="{FF2B5EF4-FFF2-40B4-BE49-F238E27FC236}">
                <a16:creationId xmlns:a16="http://schemas.microsoft.com/office/drawing/2014/main" id="{74044F27-56A7-4148-97C7-F42A7CE2CAB6}"/>
              </a:ext>
            </a:extLst>
          </p:cNvPr>
          <p:cNvGrpSpPr/>
          <p:nvPr/>
        </p:nvGrpSpPr>
        <p:grpSpPr>
          <a:xfrm>
            <a:off x="8555851" y="2553270"/>
            <a:ext cx="1989840" cy="645041"/>
            <a:chOff x="6457950" y="2076450"/>
            <a:chExt cx="1989840" cy="645041"/>
          </a:xfrm>
        </p:grpSpPr>
        <p:sp>
          <p:nvSpPr>
            <p:cNvPr id="24" name="Rectangle 19">
              <a:extLst>
                <a:ext uri="{FF2B5EF4-FFF2-40B4-BE49-F238E27FC236}">
                  <a16:creationId xmlns:a16="http://schemas.microsoft.com/office/drawing/2014/main" id="{5B0E7AF8-A549-4D1B-888A-BFEE52DAEB19}"/>
                </a:ext>
              </a:extLst>
            </p:cNvPr>
            <p:cNvSpPr>
              <a:spLocks noChangeArrowheads="1"/>
            </p:cNvSpPr>
            <p:nvPr/>
          </p:nvSpPr>
          <p:spPr bwMode="auto">
            <a:xfrm>
              <a:off x="6837363" y="2076450"/>
              <a:ext cx="1218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000000"/>
                  </a:solidFill>
                  <a:latin typeface="Calibri" panose="020F0502020204030204" pitchFamily="34" charset="0"/>
                </a:rPr>
                <a:t>Weber’s Law</a:t>
              </a:r>
              <a:endParaRPr lang="en-US" altLang="en-US" dirty="0">
                <a:solidFill>
                  <a:prstClr val="black"/>
                </a:solidFill>
              </a:endParaRPr>
            </a:p>
          </p:txBody>
        </p:sp>
        <p:sp>
          <p:nvSpPr>
            <p:cNvPr id="25" name="Rectangle 20">
              <a:extLst>
                <a:ext uri="{FF2B5EF4-FFF2-40B4-BE49-F238E27FC236}">
                  <a16:creationId xmlns:a16="http://schemas.microsoft.com/office/drawing/2014/main" id="{9E0ECCEA-4E58-46A1-B930-DA37160A9CC1}"/>
                </a:ext>
              </a:extLst>
            </p:cNvPr>
            <p:cNvSpPr>
              <a:spLocks noChangeArrowheads="1"/>
            </p:cNvSpPr>
            <p:nvPr/>
          </p:nvSpPr>
          <p:spPr bwMode="auto">
            <a:xfrm>
              <a:off x="6575425" y="2354263"/>
              <a:ext cx="17526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0070C0"/>
                  </a:solidFill>
                  <a:latin typeface="Calibri" panose="020F0502020204030204" pitchFamily="34" charset="0"/>
                </a:rPr>
                <a:t>Actions violate Weber’s Law</a:t>
              </a:r>
              <a:endParaRPr lang="en-US" altLang="en-US" dirty="0">
                <a:solidFill>
                  <a:prstClr val="black"/>
                </a:solidFill>
              </a:endParaRPr>
            </a:p>
          </p:txBody>
        </p:sp>
        <p:sp>
          <p:nvSpPr>
            <p:cNvPr id="26" name="Rectangle 21">
              <a:extLst>
                <a:ext uri="{FF2B5EF4-FFF2-40B4-BE49-F238E27FC236}">
                  <a16:creationId xmlns:a16="http://schemas.microsoft.com/office/drawing/2014/main" id="{6A954192-1808-42AD-9588-DFF31C910EFE}"/>
                </a:ext>
              </a:extLst>
            </p:cNvPr>
            <p:cNvSpPr>
              <a:spLocks noChangeArrowheads="1"/>
            </p:cNvSpPr>
            <p:nvPr/>
          </p:nvSpPr>
          <p:spPr bwMode="auto">
            <a:xfrm>
              <a:off x="6457950" y="2536825"/>
              <a:ext cx="19898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solidFill>
                    <a:srgbClr val="C00000"/>
                  </a:solidFill>
                  <a:latin typeface="Calibri" panose="020F0502020204030204" pitchFamily="34" charset="0"/>
                </a:rPr>
                <a:t>Perception follows Weber’s Law</a:t>
              </a:r>
              <a:endParaRPr lang="en-US" altLang="en-US" dirty="0">
                <a:solidFill>
                  <a:prstClr val="black"/>
                </a:solidFill>
              </a:endParaRPr>
            </a:p>
          </p:txBody>
        </p:sp>
      </p:grpSp>
      <p:grpSp>
        <p:nvGrpSpPr>
          <p:cNvPr id="70" name="Group 69">
            <a:extLst>
              <a:ext uri="{FF2B5EF4-FFF2-40B4-BE49-F238E27FC236}">
                <a16:creationId xmlns:a16="http://schemas.microsoft.com/office/drawing/2014/main" id="{3A5F9687-2B8B-46D4-9E41-10521EF67B47}"/>
              </a:ext>
            </a:extLst>
          </p:cNvPr>
          <p:cNvGrpSpPr/>
          <p:nvPr/>
        </p:nvGrpSpPr>
        <p:grpSpPr>
          <a:xfrm>
            <a:off x="1239404" y="2172149"/>
            <a:ext cx="9713191" cy="4076251"/>
            <a:chOff x="546100" y="1885950"/>
            <a:chExt cx="8051800" cy="3086100"/>
          </a:xfrm>
        </p:grpSpPr>
        <p:sp>
          <p:nvSpPr>
            <p:cNvPr id="9" name="AutoShape 3">
              <a:extLst>
                <a:ext uri="{FF2B5EF4-FFF2-40B4-BE49-F238E27FC236}">
                  <a16:creationId xmlns:a16="http://schemas.microsoft.com/office/drawing/2014/main" id="{5A7F7C05-844D-4E09-9425-F60C887E2066}"/>
                </a:ext>
              </a:extLst>
            </p:cNvPr>
            <p:cNvSpPr>
              <a:spLocks noChangeAspect="1" noChangeArrowheads="1" noTextEdit="1"/>
            </p:cNvSpPr>
            <p:nvPr/>
          </p:nvSpPr>
          <p:spPr bwMode="auto">
            <a:xfrm>
              <a:off x="546100" y="1885950"/>
              <a:ext cx="8051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0" name="Freeform 5">
              <a:extLst>
                <a:ext uri="{FF2B5EF4-FFF2-40B4-BE49-F238E27FC236}">
                  <a16:creationId xmlns:a16="http://schemas.microsoft.com/office/drawing/2014/main" id="{F2893C04-414F-4E75-B024-47FCEA1D0E13}"/>
                </a:ext>
              </a:extLst>
            </p:cNvPr>
            <p:cNvSpPr>
              <a:spLocks noEditPoints="1"/>
            </p:cNvSpPr>
            <p:nvPr/>
          </p:nvSpPr>
          <p:spPr bwMode="auto">
            <a:xfrm>
              <a:off x="1689100" y="1885950"/>
              <a:ext cx="12700" cy="3062288"/>
            </a:xfrm>
            <a:custGeom>
              <a:avLst/>
              <a:gdLst>
                <a:gd name="T0" fmla="*/ 8 w 8"/>
                <a:gd name="T1" fmla="*/ 0 h 1929"/>
                <a:gd name="T2" fmla="*/ 8 w 8"/>
                <a:gd name="T3" fmla="*/ 32 h 1929"/>
                <a:gd name="T4" fmla="*/ 8 w 8"/>
                <a:gd name="T5" fmla="*/ 64 h 1929"/>
                <a:gd name="T6" fmla="*/ 8 w 8"/>
                <a:gd name="T7" fmla="*/ 96 h 1929"/>
                <a:gd name="T8" fmla="*/ 8 w 8"/>
                <a:gd name="T9" fmla="*/ 128 h 1929"/>
                <a:gd name="T10" fmla="*/ 8 w 8"/>
                <a:gd name="T11" fmla="*/ 160 h 1929"/>
                <a:gd name="T12" fmla="*/ 8 w 8"/>
                <a:gd name="T13" fmla="*/ 192 h 1929"/>
                <a:gd name="T14" fmla="*/ 8 w 8"/>
                <a:gd name="T15" fmla="*/ 224 h 1929"/>
                <a:gd name="T16" fmla="*/ 8 w 8"/>
                <a:gd name="T17" fmla="*/ 256 h 1929"/>
                <a:gd name="T18" fmla="*/ 8 w 8"/>
                <a:gd name="T19" fmla="*/ 288 h 1929"/>
                <a:gd name="T20" fmla="*/ 8 w 8"/>
                <a:gd name="T21" fmla="*/ 320 h 1929"/>
                <a:gd name="T22" fmla="*/ 8 w 8"/>
                <a:gd name="T23" fmla="*/ 352 h 1929"/>
                <a:gd name="T24" fmla="*/ 8 w 8"/>
                <a:gd name="T25" fmla="*/ 384 h 1929"/>
                <a:gd name="T26" fmla="*/ 8 w 8"/>
                <a:gd name="T27" fmla="*/ 416 h 1929"/>
                <a:gd name="T28" fmla="*/ 8 w 8"/>
                <a:gd name="T29" fmla="*/ 448 h 1929"/>
                <a:gd name="T30" fmla="*/ 8 w 8"/>
                <a:gd name="T31" fmla="*/ 481 h 1929"/>
                <a:gd name="T32" fmla="*/ 8 w 8"/>
                <a:gd name="T33" fmla="*/ 513 h 1929"/>
                <a:gd name="T34" fmla="*/ 8 w 8"/>
                <a:gd name="T35" fmla="*/ 544 h 1929"/>
                <a:gd name="T36" fmla="*/ 8 w 8"/>
                <a:gd name="T37" fmla="*/ 577 h 1929"/>
                <a:gd name="T38" fmla="*/ 8 w 8"/>
                <a:gd name="T39" fmla="*/ 609 h 1929"/>
                <a:gd name="T40" fmla="*/ 8 w 8"/>
                <a:gd name="T41" fmla="*/ 641 h 1929"/>
                <a:gd name="T42" fmla="*/ 8 w 8"/>
                <a:gd name="T43" fmla="*/ 673 h 1929"/>
                <a:gd name="T44" fmla="*/ 8 w 8"/>
                <a:gd name="T45" fmla="*/ 705 h 1929"/>
                <a:gd name="T46" fmla="*/ 8 w 8"/>
                <a:gd name="T47" fmla="*/ 737 h 1929"/>
                <a:gd name="T48" fmla="*/ 8 w 8"/>
                <a:gd name="T49" fmla="*/ 769 h 1929"/>
                <a:gd name="T50" fmla="*/ 8 w 8"/>
                <a:gd name="T51" fmla="*/ 801 h 1929"/>
                <a:gd name="T52" fmla="*/ 8 w 8"/>
                <a:gd name="T53" fmla="*/ 833 h 1929"/>
                <a:gd name="T54" fmla="*/ 8 w 8"/>
                <a:gd name="T55" fmla="*/ 865 h 1929"/>
                <a:gd name="T56" fmla="*/ 8 w 8"/>
                <a:gd name="T57" fmla="*/ 897 h 1929"/>
                <a:gd name="T58" fmla="*/ 8 w 8"/>
                <a:gd name="T59" fmla="*/ 929 h 1929"/>
                <a:gd name="T60" fmla="*/ 8 w 8"/>
                <a:gd name="T61" fmla="*/ 961 h 1929"/>
                <a:gd name="T62" fmla="*/ 8 w 8"/>
                <a:gd name="T63" fmla="*/ 993 h 1929"/>
                <a:gd name="T64" fmla="*/ 8 w 8"/>
                <a:gd name="T65" fmla="*/ 1025 h 1929"/>
                <a:gd name="T66" fmla="*/ 8 w 8"/>
                <a:gd name="T67" fmla="*/ 1057 h 1929"/>
                <a:gd name="T68" fmla="*/ 8 w 8"/>
                <a:gd name="T69" fmla="*/ 1089 h 1929"/>
                <a:gd name="T70" fmla="*/ 8 w 8"/>
                <a:gd name="T71" fmla="*/ 1121 h 1929"/>
                <a:gd name="T72" fmla="*/ 8 w 8"/>
                <a:gd name="T73" fmla="*/ 1153 h 1929"/>
                <a:gd name="T74" fmla="*/ 8 w 8"/>
                <a:gd name="T75" fmla="*/ 1185 h 1929"/>
                <a:gd name="T76" fmla="*/ 8 w 8"/>
                <a:gd name="T77" fmla="*/ 1217 h 1929"/>
                <a:gd name="T78" fmla="*/ 8 w 8"/>
                <a:gd name="T79" fmla="*/ 1249 h 1929"/>
                <a:gd name="T80" fmla="*/ 8 w 8"/>
                <a:gd name="T81" fmla="*/ 1281 h 1929"/>
                <a:gd name="T82" fmla="*/ 8 w 8"/>
                <a:gd name="T83" fmla="*/ 1313 h 1929"/>
                <a:gd name="T84" fmla="*/ 8 w 8"/>
                <a:gd name="T85" fmla="*/ 1345 h 1929"/>
                <a:gd name="T86" fmla="*/ 8 w 8"/>
                <a:gd name="T87" fmla="*/ 1377 h 1929"/>
                <a:gd name="T88" fmla="*/ 8 w 8"/>
                <a:gd name="T89" fmla="*/ 1409 h 1929"/>
                <a:gd name="T90" fmla="*/ 8 w 8"/>
                <a:gd name="T91" fmla="*/ 1441 h 1929"/>
                <a:gd name="T92" fmla="*/ 8 w 8"/>
                <a:gd name="T93" fmla="*/ 1473 h 1929"/>
                <a:gd name="T94" fmla="*/ 8 w 8"/>
                <a:gd name="T95" fmla="*/ 1505 h 1929"/>
                <a:gd name="T96" fmla="*/ 8 w 8"/>
                <a:gd name="T97" fmla="*/ 1537 h 1929"/>
                <a:gd name="T98" fmla="*/ 8 w 8"/>
                <a:gd name="T99" fmla="*/ 1569 h 1929"/>
                <a:gd name="T100" fmla="*/ 8 w 8"/>
                <a:gd name="T101" fmla="*/ 1601 h 1929"/>
                <a:gd name="T102" fmla="*/ 8 w 8"/>
                <a:gd name="T103" fmla="*/ 1633 h 1929"/>
                <a:gd name="T104" fmla="*/ 8 w 8"/>
                <a:gd name="T105" fmla="*/ 1665 h 1929"/>
                <a:gd name="T106" fmla="*/ 8 w 8"/>
                <a:gd name="T107" fmla="*/ 1697 h 1929"/>
                <a:gd name="T108" fmla="*/ 8 w 8"/>
                <a:gd name="T109" fmla="*/ 1729 h 1929"/>
                <a:gd name="T110" fmla="*/ 8 w 8"/>
                <a:gd name="T111" fmla="*/ 1761 h 1929"/>
                <a:gd name="T112" fmla="*/ 8 w 8"/>
                <a:gd name="T113" fmla="*/ 1793 h 1929"/>
                <a:gd name="T114" fmla="*/ 8 w 8"/>
                <a:gd name="T115" fmla="*/ 1825 h 1929"/>
                <a:gd name="T116" fmla="*/ 8 w 8"/>
                <a:gd name="T117" fmla="*/ 1857 h 1929"/>
                <a:gd name="T118" fmla="*/ 8 w 8"/>
                <a:gd name="T119" fmla="*/ 1889 h 1929"/>
                <a:gd name="T120" fmla="*/ 8 w 8"/>
                <a:gd name="T121" fmla="*/ 1921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 h="1929">
                  <a:moveTo>
                    <a:pt x="8" y="0"/>
                  </a:moveTo>
                  <a:lnTo>
                    <a:pt x="8" y="8"/>
                  </a:lnTo>
                  <a:lnTo>
                    <a:pt x="0" y="8"/>
                  </a:lnTo>
                  <a:lnTo>
                    <a:pt x="0" y="0"/>
                  </a:lnTo>
                  <a:lnTo>
                    <a:pt x="8" y="0"/>
                  </a:lnTo>
                  <a:close/>
                  <a:moveTo>
                    <a:pt x="8" y="32"/>
                  </a:moveTo>
                  <a:lnTo>
                    <a:pt x="8" y="40"/>
                  </a:lnTo>
                  <a:lnTo>
                    <a:pt x="0" y="40"/>
                  </a:lnTo>
                  <a:lnTo>
                    <a:pt x="0" y="32"/>
                  </a:lnTo>
                  <a:lnTo>
                    <a:pt x="8" y="32"/>
                  </a:lnTo>
                  <a:close/>
                  <a:moveTo>
                    <a:pt x="8" y="64"/>
                  </a:moveTo>
                  <a:lnTo>
                    <a:pt x="8" y="72"/>
                  </a:lnTo>
                  <a:lnTo>
                    <a:pt x="0" y="72"/>
                  </a:lnTo>
                  <a:lnTo>
                    <a:pt x="0" y="64"/>
                  </a:lnTo>
                  <a:lnTo>
                    <a:pt x="8" y="64"/>
                  </a:lnTo>
                  <a:close/>
                  <a:moveTo>
                    <a:pt x="8" y="96"/>
                  </a:moveTo>
                  <a:lnTo>
                    <a:pt x="8" y="104"/>
                  </a:lnTo>
                  <a:lnTo>
                    <a:pt x="0" y="104"/>
                  </a:lnTo>
                  <a:lnTo>
                    <a:pt x="0" y="96"/>
                  </a:lnTo>
                  <a:lnTo>
                    <a:pt x="8" y="96"/>
                  </a:lnTo>
                  <a:close/>
                  <a:moveTo>
                    <a:pt x="8" y="128"/>
                  </a:moveTo>
                  <a:lnTo>
                    <a:pt x="8" y="136"/>
                  </a:lnTo>
                  <a:lnTo>
                    <a:pt x="0" y="136"/>
                  </a:lnTo>
                  <a:lnTo>
                    <a:pt x="0" y="128"/>
                  </a:lnTo>
                  <a:lnTo>
                    <a:pt x="8" y="128"/>
                  </a:lnTo>
                  <a:close/>
                  <a:moveTo>
                    <a:pt x="8" y="160"/>
                  </a:moveTo>
                  <a:lnTo>
                    <a:pt x="8" y="168"/>
                  </a:lnTo>
                  <a:lnTo>
                    <a:pt x="0" y="168"/>
                  </a:lnTo>
                  <a:lnTo>
                    <a:pt x="0" y="160"/>
                  </a:lnTo>
                  <a:lnTo>
                    <a:pt x="8" y="160"/>
                  </a:lnTo>
                  <a:close/>
                  <a:moveTo>
                    <a:pt x="8" y="192"/>
                  </a:moveTo>
                  <a:lnTo>
                    <a:pt x="8" y="200"/>
                  </a:lnTo>
                  <a:lnTo>
                    <a:pt x="0" y="200"/>
                  </a:lnTo>
                  <a:lnTo>
                    <a:pt x="0" y="192"/>
                  </a:lnTo>
                  <a:lnTo>
                    <a:pt x="8" y="192"/>
                  </a:lnTo>
                  <a:close/>
                  <a:moveTo>
                    <a:pt x="8" y="224"/>
                  </a:moveTo>
                  <a:lnTo>
                    <a:pt x="8" y="232"/>
                  </a:lnTo>
                  <a:lnTo>
                    <a:pt x="0" y="232"/>
                  </a:lnTo>
                  <a:lnTo>
                    <a:pt x="0" y="224"/>
                  </a:lnTo>
                  <a:lnTo>
                    <a:pt x="8" y="224"/>
                  </a:lnTo>
                  <a:close/>
                  <a:moveTo>
                    <a:pt x="8" y="256"/>
                  </a:moveTo>
                  <a:lnTo>
                    <a:pt x="8" y="264"/>
                  </a:lnTo>
                  <a:lnTo>
                    <a:pt x="0" y="264"/>
                  </a:lnTo>
                  <a:lnTo>
                    <a:pt x="0" y="256"/>
                  </a:lnTo>
                  <a:lnTo>
                    <a:pt x="8" y="256"/>
                  </a:lnTo>
                  <a:close/>
                  <a:moveTo>
                    <a:pt x="8" y="288"/>
                  </a:moveTo>
                  <a:lnTo>
                    <a:pt x="8" y="296"/>
                  </a:lnTo>
                  <a:lnTo>
                    <a:pt x="0" y="296"/>
                  </a:lnTo>
                  <a:lnTo>
                    <a:pt x="0" y="288"/>
                  </a:lnTo>
                  <a:lnTo>
                    <a:pt x="8" y="288"/>
                  </a:lnTo>
                  <a:close/>
                  <a:moveTo>
                    <a:pt x="8" y="320"/>
                  </a:moveTo>
                  <a:lnTo>
                    <a:pt x="8" y="328"/>
                  </a:lnTo>
                  <a:lnTo>
                    <a:pt x="0" y="328"/>
                  </a:lnTo>
                  <a:lnTo>
                    <a:pt x="0" y="320"/>
                  </a:lnTo>
                  <a:lnTo>
                    <a:pt x="8" y="320"/>
                  </a:lnTo>
                  <a:close/>
                  <a:moveTo>
                    <a:pt x="8" y="352"/>
                  </a:moveTo>
                  <a:lnTo>
                    <a:pt x="8" y="360"/>
                  </a:lnTo>
                  <a:lnTo>
                    <a:pt x="0" y="360"/>
                  </a:lnTo>
                  <a:lnTo>
                    <a:pt x="0" y="352"/>
                  </a:lnTo>
                  <a:lnTo>
                    <a:pt x="8" y="352"/>
                  </a:lnTo>
                  <a:close/>
                  <a:moveTo>
                    <a:pt x="8" y="384"/>
                  </a:moveTo>
                  <a:lnTo>
                    <a:pt x="8" y="392"/>
                  </a:lnTo>
                  <a:lnTo>
                    <a:pt x="0" y="392"/>
                  </a:lnTo>
                  <a:lnTo>
                    <a:pt x="0" y="384"/>
                  </a:lnTo>
                  <a:lnTo>
                    <a:pt x="8" y="384"/>
                  </a:lnTo>
                  <a:close/>
                  <a:moveTo>
                    <a:pt x="8" y="416"/>
                  </a:moveTo>
                  <a:lnTo>
                    <a:pt x="8" y="424"/>
                  </a:lnTo>
                  <a:lnTo>
                    <a:pt x="0" y="424"/>
                  </a:lnTo>
                  <a:lnTo>
                    <a:pt x="0" y="416"/>
                  </a:lnTo>
                  <a:lnTo>
                    <a:pt x="8" y="416"/>
                  </a:lnTo>
                  <a:close/>
                  <a:moveTo>
                    <a:pt x="8" y="448"/>
                  </a:moveTo>
                  <a:lnTo>
                    <a:pt x="8" y="456"/>
                  </a:lnTo>
                  <a:lnTo>
                    <a:pt x="0" y="456"/>
                  </a:lnTo>
                  <a:lnTo>
                    <a:pt x="0" y="448"/>
                  </a:lnTo>
                  <a:lnTo>
                    <a:pt x="8" y="448"/>
                  </a:lnTo>
                  <a:close/>
                  <a:moveTo>
                    <a:pt x="8" y="481"/>
                  </a:moveTo>
                  <a:lnTo>
                    <a:pt x="8" y="488"/>
                  </a:lnTo>
                  <a:lnTo>
                    <a:pt x="0" y="488"/>
                  </a:lnTo>
                  <a:lnTo>
                    <a:pt x="0" y="481"/>
                  </a:lnTo>
                  <a:lnTo>
                    <a:pt x="8" y="481"/>
                  </a:lnTo>
                  <a:close/>
                  <a:moveTo>
                    <a:pt x="8" y="513"/>
                  </a:moveTo>
                  <a:lnTo>
                    <a:pt x="8" y="520"/>
                  </a:lnTo>
                  <a:lnTo>
                    <a:pt x="0" y="520"/>
                  </a:lnTo>
                  <a:lnTo>
                    <a:pt x="0" y="513"/>
                  </a:lnTo>
                  <a:lnTo>
                    <a:pt x="8" y="513"/>
                  </a:lnTo>
                  <a:close/>
                  <a:moveTo>
                    <a:pt x="8" y="544"/>
                  </a:moveTo>
                  <a:lnTo>
                    <a:pt x="8" y="553"/>
                  </a:lnTo>
                  <a:lnTo>
                    <a:pt x="0" y="553"/>
                  </a:lnTo>
                  <a:lnTo>
                    <a:pt x="0" y="544"/>
                  </a:lnTo>
                  <a:lnTo>
                    <a:pt x="8" y="544"/>
                  </a:lnTo>
                  <a:close/>
                  <a:moveTo>
                    <a:pt x="8" y="577"/>
                  </a:moveTo>
                  <a:lnTo>
                    <a:pt x="8" y="585"/>
                  </a:lnTo>
                  <a:lnTo>
                    <a:pt x="0" y="585"/>
                  </a:lnTo>
                  <a:lnTo>
                    <a:pt x="0" y="577"/>
                  </a:lnTo>
                  <a:lnTo>
                    <a:pt x="8" y="577"/>
                  </a:lnTo>
                  <a:close/>
                  <a:moveTo>
                    <a:pt x="8" y="609"/>
                  </a:moveTo>
                  <a:lnTo>
                    <a:pt x="8" y="617"/>
                  </a:lnTo>
                  <a:lnTo>
                    <a:pt x="0" y="617"/>
                  </a:lnTo>
                  <a:lnTo>
                    <a:pt x="0" y="609"/>
                  </a:lnTo>
                  <a:lnTo>
                    <a:pt x="8" y="609"/>
                  </a:lnTo>
                  <a:close/>
                  <a:moveTo>
                    <a:pt x="8" y="641"/>
                  </a:moveTo>
                  <a:lnTo>
                    <a:pt x="8" y="649"/>
                  </a:lnTo>
                  <a:lnTo>
                    <a:pt x="0" y="649"/>
                  </a:lnTo>
                  <a:lnTo>
                    <a:pt x="0" y="641"/>
                  </a:lnTo>
                  <a:lnTo>
                    <a:pt x="8" y="641"/>
                  </a:lnTo>
                  <a:close/>
                  <a:moveTo>
                    <a:pt x="8" y="673"/>
                  </a:moveTo>
                  <a:lnTo>
                    <a:pt x="8" y="681"/>
                  </a:lnTo>
                  <a:lnTo>
                    <a:pt x="0" y="681"/>
                  </a:lnTo>
                  <a:lnTo>
                    <a:pt x="0" y="673"/>
                  </a:lnTo>
                  <a:lnTo>
                    <a:pt x="8" y="673"/>
                  </a:lnTo>
                  <a:close/>
                  <a:moveTo>
                    <a:pt x="8" y="705"/>
                  </a:moveTo>
                  <a:lnTo>
                    <a:pt x="8" y="713"/>
                  </a:lnTo>
                  <a:lnTo>
                    <a:pt x="0" y="713"/>
                  </a:lnTo>
                  <a:lnTo>
                    <a:pt x="0" y="705"/>
                  </a:lnTo>
                  <a:lnTo>
                    <a:pt x="8" y="705"/>
                  </a:lnTo>
                  <a:close/>
                  <a:moveTo>
                    <a:pt x="8" y="737"/>
                  </a:moveTo>
                  <a:lnTo>
                    <a:pt x="8" y="745"/>
                  </a:lnTo>
                  <a:lnTo>
                    <a:pt x="0" y="745"/>
                  </a:lnTo>
                  <a:lnTo>
                    <a:pt x="0" y="737"/>
                  </a:lnTo>
                  <a:lnTo>
                    <a:pt x="8" y="737"/>
                  </a:lnTo>
                  <a:close/>
                  <a:moveTo>
                    <a:pt x="8" y="769"/>
                  </a:moveTo>
                  <a:lnTo>
                    <a:pt x="8" y="777"/>
                  </a:lnTo>
                  <a:lnTo>
                    <a:pt x="0" y="777"/>
                  </a:lnTo>
                  <a:lnTo>
                    <a:pt x="0" y="769"/>
                  </a:lnTo>
                  <a:lnTo>
                    <a:pt x="8" y="769"/>
                  </a:lnTo>
                  <a:close/>
                  <a:moveTo>
                    <a:pt x="8" y="801"/>
                  </a:moveTo>
                  <a:lnTo>
                    <a:pt x="8" y="809"/>
                  </a:lnTo>
                  <a:lnTo>
                    <a:pt x="0" y="809"/>
                  </a:lnTo>
                  <a:lnTo>
                    <a:pt x="0" y="801"/>
                  </a:lnTo>
                  <a:lnTo>
                    <a:pt x="8" y="801"/>
                  </a:lnTo>
                  <a:close/>
                  <a:moveTo>
                    <a:pt x="8" y="833"/>
                  </a:moveTo>
                  <a:lnTo>
                    <a:pt x="8" y="841"/>
                  </a:lnTo>
                  <a:lnTo>
                    <a:pt x="0" y="841"/>
                  </a:lnTo>
                  <a:lnTo>
                    <a:pt x="0" y="833"/>
                  </a:lnTo>
                  <a:lnTo>
                    <a:pt x="8" y="833"/>
                  </a:lnTo>
                  <a:close/>
                  <a:moveTo>
                    <a:pt x="8" y="865"/>
                  </a:moveTo>
                  <a:lnTo>
                    <a:pt x="8" y="873"/>
                  </a:lnTo>
                  <a:lnTo>
                    <a:pt x="0" y="873"/>
                  </a:lnTo>
                  <a:lnTo>
                    <a:pt x="0" y="865"/>
                  </a:lnTo>
                  <a:lnTo>
                    <a:pt x="8" y="865"/>
                  </a:lnTo>
                  <a:close/>
                  <a:moveTo>
                    <a:pt x="8" y="897"/>
                  </a:moveTo>
                  <a:lnTo>
                    <a:pt x="8" y="905"/>
                  </a:lnTo>
                  <a:lnTo>
                    <a:pt x="0" y="905"/>
                  </a:lnTo>
                  <a:lnTo>
                    <a:pt x="0" y="897"/>
                  </a:lnTo>
                  <a:lnTo>
                    <a:pt x="8" y="897"/>
                  </a:lnTo>
                  <a:close/>
                  <a:moveTo>
                    <a:pt x="8" y="929"/>
                  </a:moveTo>
                  <a:lnTo>
                    <a:pt x="8" y="937"/>
                  </a:lnTo>
                  <a:lnTo>
                    <a:pt x="0" y="937"/>
                  </a:lnTo>
                  <a:lnTo>
                    <a:pt x="0" y="929"/>
                  </a:lnTo>
                  <a:lnTo>
                    <a:pt x="8" y="929"/>
                  </a:lnTo>
                  <a:close/>
                  <a:moveTo>
                    <a:pt x="8" y="961"/>
                  </a:moveTo>
                  <a:lnTo>
                    <a:pt x="8" y="969"/>
                  </a:lnTo>
                  <a:lnTo>
                    <a:pt x="0" y="969"/>
                  </a:lnTo>
                  <a:lnTo>
                    <a:pt x="0" y="961"/>
                  </a:lnTo>
                  <a:lnTo>
                    <a:pt x="8" y="961"/>
                  </a:lnTo>
                  <a:close/>
                  <a:moveTo>
                    <a:pt x="8" y="993"/>
                  </a:moveTo>
                  <a:lnTo>
                    <a:pt x="8" y="1001"/>
                  </a:lnTo>
                  <a:lnTo>
                    <a:pt x="0" y="1001"/>
                  </a:lnTo>
                  <a:lnTo>
                    <a:pt x="0" y="993"/>
                  </a:lnTo>
                  <a:lnTo>
                    <a:pt x="8" y="993"/>
                  </a:lnTo>
                  <a:close/>
                  <a:moveTo>
                    <a:pt x="8" y="1025"/>
                  </a:moveTo>
                  <a:lnTo>
                    <a:pt x="8" y="1033"/>
                  </a:lnTo>
                  <a:lnTo>
                    <a:pt x="0" y="1033"/>
                  </a:lnTo>
                  <a:lnTo>
                    <a:pt x="0" y="1025"/>
                  </a:lnTo>
                  <a:lnTo>
                    <a:pt x="8" y="1025"/>
                  </a:lnTo>
                  <a:close/>
                  <a:moveTo>
                    <a:pt x="8" y="1057"/>
                  </a:moveTo>
                  <a:lnTo>
                    <a:pt x="8" y="1065"/>
                  </a:lnTo>
                  <a:lnTo>
                    <a:pt x="0" y="1065"/>
                  </a:lnTo>
                  <a:lnTo>
                    <a:pt x="0" y="1057"/>
                  </a:lnTo>
                  <a:lnTo>
                    <a:pt x="8" y="1057"/>
                  </a:lnTo>
                  <a:close/>
                  <a:moveTo>
                    <a:pt x="8" y="1089"/>
                  </a:moveTo>
                  <a:lnTo>
                    <a:pt x="8" y="1097"/>
                  </a:lnTo>
                  <a:lnTo>
                    <a:pt x="0" y="1097"/>
                  </a:lnTo>
                  <a:lnTo>
                    <a:pt x="0" y="1089"/>
                  </a:lnTo>
                  <a:lnTo>
                    <a:pt x="8" y="1089"/>
                  </a:lnTo>
                  <a:close/>
                  <a:moveTo>
                    <a:pt x="8" y="1121"/>
                  </a:moveTo>
                  <a:lnTo>
                    <a:pt x="8" y="1129"/>
                  </a:lnTo>
                  <a:lnTo>
                    <a:pt x="0" y="1129"/>
                  </a:lnTo>
                  <a:lnTo>
                    <a:pt x="0" y="1121"/>
                  </a:lnTo>
                  <a:lnTo>
                    <a:pt x="8" y="1121"/>
                  </a:lnTo>
                  <a:close/>
                  <a:moveTo>
                    <a:pt x="8" y="1153"/>
                  </a:moveTo>
                  <a:lnTo>
                    <a:pt x="8" y="1161"/>
                  </a:lnTo>
                  <a:lnTo>
                    <a:pt x="0" y="1161"/>
                  </a:lnTo>
                  <a:lnTo>
                    <a:pt x="0" y="1153"/>
                  </a:lnTo>
                  <a:lnTo>
                    <a:pt x="8" y="1153"/>
                  </a:lnTo>
                  <a:close/>
                  <a:moveTo>
                    <a:pt x="8" y="1185"/>
                  </a:moveTo>
                  <a:lnTo>
                    <a:pt x="8" y="1193"/>
                  </a:lnTo>
                  <a:lnTo>
                    <a:pt x="0" y="1193"/>
                  </a:lnTo>
                  <a:lnTo>
                    <a:pt x="0" y="1185"/>
                  </a:lnTo>
                  <a:lnTo>
                    <a:pt x="8" y="1185"/>
                  </a:lnTo>
                  <a:close/>
                  <a:moveTo>
                    <a:pt x="8" y="1217"/>
                  </a:moveTo>
                  <a:lnTo>
                    <a:pt x="8" y="1225"/>
                  </a:lnTo>
                  <a:lnTo>
                    <a:pt x="0" y="1225"/>
                  </a:lnTo>
                  <a:lnTo>
                    <a:pt x="0" y="1217"/>
                  </a:lnTo>
                  <a:lnTo>
                    <a:pt x="8" y="1217"/>
                  </a:lnTo>
                  <a:close/>
                  <a:moveTo>
                    <a:pt x="8" y="1249"/>
                  </a:moveTo>
                  <a:lnTo>
                    <a:pt x="8" y="1257"/>
                  </a:lnTo>
                  <a:lnTo>
                    <a:pt x="0" y="1257"/>
                  </a:lnTo>
                  <a:lnTo>
                    <a:pt x="0" y="1249"/>
                  </a:lnTo>
                  <a:lnTo>
                    <a:pt x="8" y="1249"/>
                  </a:lnTo>
                  <a:close/>
                  <a:moveTo>
                    <a:pt x="8" y="1281"/>
                  </a:moveTo>
                  <a:lnTo>
                    <a:pt x="8" y="1289"/>
                  </a:lnTo>
                  <a:lnTo>
                    <a:pt x="0" y="1289"/>
                  </a:lnTo>
                  <a:lnTo>
                    <a:pt x="0" y="1281"/>
                  </a:lnTo>
                  <a:lnTo>
                    <a:pt x="8" y="1281"/>
                  </a:lnTo>
                  <a:close/>
                  <a:moveTo>
                    <a:pt x="8" y="1313"/>
                  </a:moveTo>
                  <a:lnTo>
                    <a:pt x="8" y="1321"/>
                  </a:lnTo>
                  <a:lnTo>
                    <a:pt x="0" y="1321"/>
                  </a:lnTo>
                  <a:lnTo>
                    <a:pt x="0" y="1313"/>
                  </a:lnTo>
                  <a:lnTo>
                    <a:pt x="8" y="1313"/>
                  </a:lnTo>
                  <a:close/>
                  <a:moveTo>
                    <a:pt x="8" y="1345"/>
                  </a:moveTo>
                  <a:lnTo>
                    <a:pt x="8" y="1353"/>
                  </a:lnTo>
                  <a:lnTo>
                    <a:pt x="0" y="1353"/>
                  </a:lnTo>
                  <a:lnTo>
                    <a:pt x="0" y="1345"/>
                  </a:lnTo>
                  <a:lnTo>
                    <a:pt x="8" y="1345"/>
                  </a:lnTo>
                  <a:close/>
                  <a:moveTo>
                    <a:pt x="8" y="1377"/>
                  </a:moveTo>
                  <a:lnTo>
                    <a:pt x="8" y="1385"/>
                  </a:lnTo>
                  <a:lnTo>
                    <a:pt x="0" y="1385"/>
                  </a:lnTo>
                  <a:lnTo>
                    <a:pt x="0" y="1377"/>
                  </a:lnTo>
                  <a:lnTo>
                    <a:pt x="8" y="1377"/>
                  </a:lnTo>
                  <a:close/>
                  <a:moveTo>
                    <a:pt x="8" y="1409"/>
                  </a:moveTo>
                  <a:lnTo>
                    <a:pt x="8" y="1417"/>
                  </a:lnTo>
                  <a:lnTo>
                    <a:pt x="0" y="1417"/>
                  </a:lnTo>
                  <a:lnTo>
                    <a:pt x="0" y="1409"/>
                  </a:lnTo>
                  <a:lnTo>
                    <a:pt x="8" y="1409"/>
                  </a:lnTo>
                  <a:close/>
                  <a:moveTo>
                    <a:pt x="8" y="1441"/>
                  </a:moveTo>
                  <a:lnTo>
                    <a:pt x="8" y="1449"/>
                  </a:lnTo>
                  <a:lnTo>
                    <a:pt x="0" y="1449"/>
                  </a:lnTo>
                  <a:lnTo>
                    <a:pt x="0" y="1441"/>
                  </a:lnTo>
                  <a:lnTo>
                    <a:pt x="8" y="1441"/>
                  </a:lnTo>
                  <a:close/>
                  <a:moveTo>
                    <a:pt x="8" y="1473"/>
                  </a:moveTo>
                  <a:lnTo>
                    <a:pt x="8" y="1481"/>
                  </a:lnTo>
                  <a:lnTo>
                    <a:pt x="0" y="1481"/>
                  </a:lnTo>
                  <a:lnTo>
                    <a:pt x="0" y="1473"/>
                  </a:lnTo>
                  <a:lnTo>
                    <a:pt x="8" y="1473"/>
                  </a:lnTo>
                  <a:close/>
                  <a:moveTo>
                    <a:pt x="8" y="1505"/>
                  </a:moveTo>
                  <a:lnTo>
                    <a:pt x="8" y="1513"/>
                  </a:lnTo>
                  <a:lnTo>
                    <a:pt x="0" y="1513"/>
                  </a:lnTo>
                  <a:lnTo>
                    <a:pt x="0" y="1505"/>
                  </a:lnTo>
                  <a:lnTo>
                    <a:pt x="8" y="1505"/>
                  </a:lnTo>
                  <a:close/>
                  <a:moveTo>
                    <a:pt x="8" y="1537"/>
                  </a:moveTo>
                  <a:lnTo>
                    <a:pt x="8" y="1545"/>
                  </a:lnTo>
                  <a:lnTo>
                    <a:pt x="0" y="1545"/>
                  </a:lnTo>
                  <a:lnTo>
                    <a:pt x="0" y="1537"/>
                  </a:lnTo>
                  <a:lnTo>
                    <a:pt x="8" y="1537"/>
                  </a:lnTo>
                  <a:close/>
                  <a:moveTo>
                    <a:pt x="8" y="1569"/>
                  </a:moveTo>
                  <a:lnTo>
                    <a:pt x="8" y="1577"/>
                  </a:lnTo>
                  <a:lnTo>
                    <a:pt x="0" y="1577"/>
                  </a:lnTo>
                  <a:lnTo>
                    <a:pt x="0" y="1569"/>
                  </a:lnTo>
                  <a:lnTo>
                    <a:pt x="8" y="1569"/>
                  </a:lnTo>
                  <a:close/>
                  <a:moveTo>
                    <a:pt x="8" y="1601"/>
                  </a:moveTo>
                  <a:lnTo>
                    <a:pt x="8" y="1609"/>
                  </a:lnTo>
                  <a:lnTo>
                    <a:pt x="0" y="1609"/>
                  </a:lnTo>
                  <a:lnTo>
                    <a:pt x="0" y="1601"/>
                  </a:lnTo>
                  <a:lnTo>
                    <a:pt x="8" y="1601"/>
                  </a:lnTo>
                  <a:close/>
                  <a:moveTo>
                    <a:pt x="8" y="1633"/>
                  </a:moveTo>
                  <a:lnTo>
                    <a:pt x="8" y="1641"/>
                  </a:lnTo>
                  <a:lnTo>
                    <a:pt x="0" y="1641"/>
                  </a:lnTo>
                  <a:lnTo>
                    <a:pt x="0" y="1633"/>
                  </a:lnTo>
                  <a:lnTo>
                    <a:pt x="8" y="1633"/>
                  </a:lnTo>
                  <a:close/>
                  <a:moveTo>
                    <a:pt x="8" y="1665"/>
                  </a:moveTo>
                  <a:lnTo>
                    <a:pt x="8" y="1673"/>
                  </a:lnTo>
                  <a:lnTo>
                    <a:pt x="0" y="1673"/>
                  </a:lnTo>
                  <a:lnTo>
                    <a:pt x="0" y="1665"/>
                  </a:lnTo>
                  <a:lnTo>
                    <a:pt x="8" y="1665"/>
                  </a:lnTo>
                  <a:close/>
                  <a:moveTo>
                    <a:pt x="8" y="1697"/>
                  </a:moveTo>
                  <a:lnTo>
                    <a:pt x="8" y="1705"/>
                  </a:lnTo>
                  <a:lnTo>
                    <a:pt x="0" y="1705"/>
                  </a:lnTo>
                  <a:lnTo>
                    <a:pt x="0" y="1697"/>
                  </a:lnTo>
                  <a:lnTo>
                    <a:pt x="8" y="1697"/>
                  </a:lnTo>
                  <a:close/>
                  <a:moveTo>
                    <a:pt x="8" y="1729"/>
                  </a:moveTo>
                  <a:lnTo>
                    <a:pt x="8" y="1737"/>
                  </a:lnTo>
                  <a:lnTo>
                    <a:pt x="0" y="1737"/>
                  </a:lnTo>
                  <a:lnTo>
                    <a:pt x="0" y="1729"/>
                  </a:lnTo>
                  <a:lnTo>
                    <a:pt x="8" y="1729"/>
                  </a:lnTo>
                  <a:close/>
                  <a:moveTo>
                    <a:pt x="8" y="1761"/>
                  </a:moveTo>
                  <a:lnTo>
                    <a:pt x="8" y="1769"/>
                  </a:lnTo>
                  <a:lnTo>
                    <a:pt x="0" y="1769"/>
                  </a:lnTo>
                  <a:lnTo>
                    <a:pt x="0" y="1761"/>
                  </a:lnTo>
                  <a:lnTo>
                    <a:pt x="8" y="1761"/>
                  </a:lnTo>
                  <a:close/>
                  <a:moveTo>
                    <a:pt x="8" y="1793"/>
                  </a:moveTo>
                  <a:lnTo>
                    <a:pt x="8" y="1801"/>
                  </a:lnTo>
                  <a:lnTo>
                    <a:pt x="0" y="1801"/>
                  </a:lnTo>
                  <a:lnTo>
                    <a:pt x="0" y="1793"/>
                  </a:lnTo>
                  <a:lnTo>
                    <a:pt x="8" y="1793"/>
                  </a:lnTo>
                  <a:close/>
                  <a:moveTo>
                    <a:pt x="8" y="1825"/>
                  </a:moveTo>
                  <a:lnTo>
                    <a:pt x="8" y="1833"/>
                  </a:lnTo>
                  <a:lnTo>
                    <a:pt x="0" y="1833"/>
                  </a:lnTo>
                  <a:lnTo>
                    <a:pt x="0" y="1825"/>
                  </a:lnTo>
                  <a:lnTo>
                    <a:pt x="8" y="1825"/>
                  </a:lnTo>
                  <a:close/>
                  <a:moveTo>
                    <a:pt x="8" y="1857"/>
                  </a:moveTo>
                  <a:lnTo>
                    <a:pt x="8" y="1865"/>
                  </a:lnTo>
                  <a:lnTo>
                    <a:pt x="0" y="1865"/>
                  </a:lnTo>
                  <a:lnTo>
                    <a:pt x="0" y="1857"/>
                  </a:lnTo>
                  <a:lnTo>
                    <a:pt x="8" y="1857"/>
                  </a:lnTo>
                  <a:close/>
                  <a:moveTo>
                    <a:pt x="8" y="1889"/>
                  </a:moveTo>
                  <a:lnTo>
                    <a:pt x="8" y="1897"/>
                  </a:lnTo>
                  <a:lnTo>
                    <a:pt x="0" y="1897"/>
                  </a:lnTo>
                  <a:lnTo>
                    <a:pt x="0" y="1889"/>
                  </a:lnTo>
                  <a:lnTo>
                    <a:pt x="8" y="1889"/>
                  </a:lnTo>
                  <a:close/>
                  <a:moveTo>
                    <a:pt x="8" y="1921"/>
                  </a:moveTo>
                  <a:lnTo>
                    <a:pt x="8" y="1929"/>
                  </a:lnTo>
                  <a:lnTo>
                    <a:pt x="0" y="1929"/>
                  </a:lnTo>
                  <a:lnTo>
                    <a:pt x="0" y="1921"/>
                  </a:lnTo>
                  <a:lnTo>
                    <a:pt x="8" y="192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1" name="Freeform 6">
              <a:extLst>
                <a:ext uri="{FF2B5EF4-FFF2-40B4-BE49-F238E27FC236}">
                  <a16:creationId xmlns:a16="http://schemas.microsoft.com/office/drawing/2014/main" id="{178585DC-32F8-4CA3-9DDE-A6C7CAC3E269}"/>
                </a:ext>
              </a:extLst>
            </p:cNvPr>
            <p:cNvSpPr>
              <a:spLocks noEditPoints="1"/>
            </p:cNvSpPr>
            <p:nvPr/>
          </p:nvSpPr>
          <p:spPr bwMode="auto">
            <a:xfrm>
              <a:off x="3986213" y="1885950"/>
              <a:ext cx="12700" cy="1027113"/>
            </a:xfrm>
            <a:custGeom>
              <a:avLst/>
              <a:gdLst>
                <a:gd name="T0" fmla="*/ 8 w 8"/>
                <a:gd name="T1" fmla="*/ 8 h 647"/>
                <a:gd name="T2" fmla="*/ 0 w 8"/>
                <a:gd name="T3" fmla="*/ 0 h 647"/>
                <a:gd name="T4" fmla="*/ 8 w 8"/>
                <a:gd name="T5" fmla="*/ 32 h 647"/>
                <a:gd name="T6" fmla="*/ 0 w 8"/>
                <a:gd name="T7" fmla="*/ 40 h 647"/>
                <a:gd name="T8" fmla="*/ 8 w 8"/>
                <a:gd name="T9" fmla="*/ 32 h 647"/>
                <a:gd name="T10" fmla="*/ 8 w 8"/>
                <a:gd name="T11" fmla="*/ 72 h 647"/>
                <a:gd name="T12" fmla="*/ 0 w 8"/>
                <a:gd name="T13" fmla="*/ 64 h 647"/>
                <a:gd name="T14" fmla="*/ 8 w 8"/>
                <a:gd name="T15" fmla="*/ 96 h 647"/>
                <a:gd name="T16" fmla="*/ 0 w 8"/>
                <a:gd name="T17" fmla="*/ 104 h 647"/>
                <a:gd name="T18" fmla="*/ 8 w 8"/>
                <a:gd name="T19" fmla="*/ 96 h 647"/>
                <a:gd name="T20" fmla="*/ 8 w 8"/>
                <a:gd name="T21" fmla="*/ 136 h 647"/>
                <a:gd name="T22" fmla="*/ 0 w 8"/>
                <a:gd name="T23" fmla="*/ 128 h 647"/>
                <a:gd name="T24" fmla="*/ 8 w 8"/>
                <a:gd name="T25" fmla="*/ 160 h 647"/>
                <a:gd name="T26" fmla="*/ 0 w 8"/>
                <a:gd name="T27" fmla="*/ 168 h 647"/>
                <a:gd name="T28" fmla="*/ 8 w 8"/>
                <a:gd name="T29" fmla="*/ 160 h 647"/>
                <a:gd name="T30" fmla="*/ 8 w 8"/>
                <a:gd name="T31" fmla="*/ 200 h 647"/>
                <a:gd name="T32" fmla="*/ 0 w 8"/>
                <a:gd name="T33" fmla="*/ 192 h 647"/>
                <a:gd name="T34" fmla="*/ 8 w 8"/>
                <a:gd name="T35" fmla="*/ 224 h 647"/>
                <a:gd name="T36" fmla="*/ 0 w 8"/>
                <a:gd name="T37" fmla="*/ 232 h 647"/>
                <a:gd name="T38" fmla="*/ 8 w 8"/>
                <a:gd name="T39" fmla="*/ 224 h 647"/>
                <a:gd name="T40" fmla="*/ 8 w 8"/>
                <a:gd name="T41" fmla="*/ 264 h 647"/>
                <a:gd name="T42" fmla="*/ 0 w 8"/>
                <a:gd name="T43" fmla="*/ 256 h 647"/>
                <a:gd name="T44" fmla="*/ 8 w 8"/>
                <a:gd name="T45" fmla="*/ 288 h 647"/>
                <a:gd name="T46" fmla="*/ 0 w 8"/>
                <a:gd name="T47" fmla="*/ 296 h 647"/>
                <a:gd name="T48" fmla="*/ 8 w 8"/>
                <a:gd name="T49" fmla="*/ 288 h 647"/>
                <a:gd name="T50" fmla="*/ 8 w 8"/>
                <a:gd name="T51" fmla="*/ 328 h 647"/>
                <a:gd name="T52" fmla="*/ 0 w 8"/>
                <a:gd name="T53" fmla="*/ 320 h 647"/>
                <a:gd name="T54" fmla="*/ 8 w 8"/>
                <a:gd name="T55" fmla="*/ 352 h 647"/>
                <a:gd name="T56" fmla="*/ 0 w 8"/>
                <a:gd name="T57" fmla="*/ 361 h 647"/>
                <a:gd name="T58" fmla="*/ 8 w 8"/>
                <a:gd name="T59" fmla="*/ 352 h 647"/>
                <a:gd name="T60" fmla="*/ 8 w 8"/>
                <a:gd name="T61" fmla="*/ 392 h 647"/>
                <a:gd name="T62" fmla="*/ 0 w 8"/>
                <a:gd name="T63" fmla="*/ 385 h 647"/>
                <a:gd name="T64" fmla="*/ 8 w 8"/>
                <a:gd name="T65" fmla="*/ 416 h 647"/>
                <a:gd name="T66" fmla="*/ 0 w 8"/>
                <a:gd name="T67" fmla="*/ 424 h 647"/>
                <a:gd name="T68" fmla="*/ 8 w 8"/>
                <a:gd name="T69" fmla="*/ 416 h 647"/>
                <a:gd name="T70" fmla="*/ 8 w 8"/>
                <a:gd name="T71" fmla="*/ 457 h 647"/>
                <a:gd name="T72" fmla="*/ 0 w 8"/>
                <a:gd name="T73" fmla="*/ 449 h 647"/>
                <a:gd name="T74" fmla="*/ 8 w 8"/>
                <a:gd name="T75" fmla="*/ 481 h 647"/>
                <a:gd name="T76" fmla="*/ 0 w 8"/>
                <a:gd name="T77" fmla="*/ 488 h 647"/>
                <a:gd name="T78" fmla="*/ 8 w 8"/>
                <a:gd name="T79" fmla="*/ 481 h 647"/>
                <a:gd name="T80" fmla="*/ 8 w 8"/>
                <a:gd name="T81" fmla="*/ 521 h 647"/>
                <a:gd name="T82" fmla="*/ 0 w 8"/>
                <a:gd name="T83" fmla="*/ 513 h 647"/>
                <a:gd name="T84" fmla="*/ 8 w 8"/>
                <a:gd name="T85" fmla="*/ 545 h 647"/>
                <a:gd name="T86" fmla="*/ 0 w 8"/>
                <a:gd name="T87" fmla="*/ 553 h 647"/>
                <a:gd name="T88" fmla="*/ 8 w 8"/>
                <a:gd name="T89" fmla="*/ 545 h 647"/>
                <a:gd name="T90" fmla="*/ 8 w 8"/>
                <a:gd name="T91" fmla="*/ 585 h 647"/>
                <a:gd name="T92" fmla="*/ 0 w 8"/>
                <a:gd name="T93" fmla="*/ 577 h 647"/>
                <a:gd name="T94" fmla="*/ 8 w 8"/>
                <a:gd name="T95" fmla="*/ 609 h 647"/>
                <a:gd name="T96" fmla="*/ 0 w 8"/>
                <a:gd name="T97" fmla="*/ 617 h 647"/>
                <a:gd name="T98" fmla="*/ 8 w 8"/>
                <a:gd name="T99" fmla="*/ 609 h 647"/>
                <a:gd name="T100" fmla="*/ 8 w 8"/>
                <a:gd name="T101" fmla="*/ 647 h 647"/>
                <a:gd name="T102" fmla="*/ 0 w 8"/>
                <a:gd name="T103" fmla="*/ 64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 h="647">
                  <a:moveTo>
                    <a:pt x="8" y="0"/>
                  </a:moveTo>
                  <a:lnTo>
                    <a:pt x="8" y="8"/>
                  </a:lnTo>
                  <a:lnTo>
                    <a:pt x="0" y="8"/>
                  </a:lnTo>
                  <a:lnTo>
                    <a:pt x="0" y="0"/>
                  </a:lnTo>
                  <a:lnTo>
                    <a:pt x="8" y="0"/>
                  </a:lnTo>
                  <a:close/>
                  <a:moveTo>
                    <a:pt x="8" y="32"/>
                  </a:moveTo>
                  <a:lnTo>
                    <a:pt x="8" y="40"/>
                  </a:lnTo>
                  <a:lnTo>
                    <a:pt x="0" y="40"/>
                  </a:lnTo>
                  <a:lnTo>
                    <a:pt x="0" y="32"/>
                  </a:lnTo>
                  <a:lnTo>
                    <a:pt x="8" y="32"/>
                  </a:lnTo>
                  <a:close/>
                  <a:moveTo>
                    <a:pt x="8" y="64"/>
                  </a:moveTo>
                  <a:lnTo>
                    <a:pt x="8" y="72"/>
                  </a:lnTo>
                  <a:lnTo>
                    <a:pt x="0" y="72"/>
                  </a:lnTo>
                  <a:lnTo>
                    <a:pt x="0" y="64"/>
                  </a:lnTo>
                  <a:lnTo>
                    <a:pt x="8" y="64"/>
                  </a:lnTo>
                  <a:close/>
                  <a:moveTo>
                    <a:pt x="8" y="96"/>
                  </a:moveTo>
                  <a:lnTo>
                    <a:pt x="8" y="104"/>
                  </a:lnTo>
                  <a:lnTo>
                    <a:pt x="0" y="104"/>
                  </a:lnTo>
                  <a:lnTo>
                    <a:pt x="0" y="96"/>
                  </a:lnTo>
                  <a:lnTo>
                    <a:pt x="8" y="96"/>
                  </a:lnTo>
                  <a:close/>
                  <a:moveTo>
                    <a:pt x="8" y="128"/>
                  </a:moveTo>
                  <a:lnTo>
                    <a:pt x="8" y="136"/>
                  </a:lnTo>
                  <a:lnTo>
                    <a:pt x="0" y="136"/>
                  </a:lnTo>
                  <a:lnTo>
                    <a:pt x="0" y="128"/>
                  </a:lnTo>
                  <a:lnTo>
                    <a:pt x="8" y="128"/>
                  </a:lnTo>
                  <a:close/>
                  <a:moveTo>
                    <a:pt x="8" y="160"/>
                  </a:moveTo>
                  <a:lnTo>
                    <a:pt x="8" y="168"/>
                  </a:lnTo>
                  <a:lnTo>
                    <a:pt x="0" y="168"/>
                  </a:lnTo>
                  <a:lnTo>
                    <a:pt x="0" y="160"/>
                  </a:lnTo>
                  <a:lnTo>
                    <a:pt x="8" y="160"/>
                  </a:lnTo>
                  <a:close/>
                  <a:moveTo>
                    <a:pt x="8" y="192"/>
                  </a:moveTo>
                  <a:lnTo>
                    <a:pt x="8" y="200"/>
                  </a:lnTo>
                  <a:lnTo>
                    <a:pt x="0" y="200"/>
                  </a:lnTo>
                  <a:lnTo>
                    <a:pt x="0" y="192"/>
                  </a:lnTo>
                  <a:lnTo>
                    <a:pt x="8" y="192"/>
                  </a:lnTo>
                  <a:close/>
                  <a:moveTo>
                    <a:pt x="8" y="224"/>
                  </a:moveTo>
                  <a:lnTo>
                    <a:pt x="8" y="232"/>
                  </a:lnTo>
                  <a:lnTo>
                    <a:pt x="0" y="232"/>
                  </a:lnTo>
                  <a:lnTo>
                    <a:pt x="0" y="224"/>
                  </a:lnTo>
                  <a:lnTo>
                    <a:pt x="8" y="224"/>
                  </a:lnTo>
                  <a:close/>
                  <a:moveTo>
                    <a:pt x="8" y="256"/>
                  </a:moveTo>
                  <a:lnTo>
                    <a:pt x="8" y="264"/>
                  </a:lnTo>
                  <a:lnTo>
                    <a:pt x="0" y="264"/>
                  </a:lnTo>
                  <a:lnTo>
                    <a:pt x="0" y="256"/>
                  </a:lnTo>
                  <a:lnTo>
                    <a:pt x="8" y="256"/>
                  </a:lnTo>
                  <a:close/>
                  <a:moveTo>
                    <a:pt x="8" y="288"/>
                  </a:moveTo>
                  <a:lnTo>
                    <a:pt x="8" y="296"/>
                  </a:lnTo>
                  <a:lnTo>
                    <a:pt x="0" y="296"/>
                  </a:lnTo>
                  <a:lnTo>
                    <a:pt x="0" y="288"/>
                  </a:lnTo>
                  <a:lnTo>
                    <a:pt x="8" y="288"/>
                  </a:lnTo>
                  <a:close/>
                  <a:moveTo>
                    <a:pt x="8" y="320"/>
                  </a:moveTo>
                  <a:lnTo>
                    <a:pt x="8" y="328"/>
                  </a:lnTo>
                  <a:lnTo>
                    <a:pt x="0" y="328"/>
                  </a:lnTo>
                  <a:lnTo>
                    <a:pt x="0" y="320"/>
                  </a:lnTo>
                  <a:lnTo>
                    <a:pt x="8" y="320"/>
                  </a:lnTo>
                  <a:close/>
                  <a:moveTo>
                    <a:pt x="8" y="352"/>
                  </a:moveTo>
                  <a:lnTo>
                    <a:pt x="8" y="361"/>
                  </a:lnTo>
                  <a:lnTo>
                    <a:pt x="0" y="361"/>
                  </a:lnTo>
                  <a:lnTo>
                    <a:pt x="0" y="352"/>
                  </a:lnTo>
                  <a:lnTo>
                    <a:pt x="8" y="352"/>
                  </a:lnTo>
                  <a:close/>
                  <a:moveTo>
                    <a:pt x="8" y="385"/>
                  </a:moveTo>
                  <a:lnTo>
                    <a:pt x="8" y="392"/>
                  </a:lnTo>
                  <a:lnTo>
                    <a:pt x="0" y="392"/>
                  </a:lnTo>
                  <a:lnTo>
                    <a:pt x="0" y="385"/>
                  </a:lnTo>
                  <a:lnTo>
                    <a:pt x="8" y="385"/>
                  </a:lnTo>
                  <a:close/>
                  <a:moveTo>
                    <a:pt x="8" y="416"/>
                  </a:moveTo>
                  <a:lnTo>
                    <a:pt x="8" y="424"/>
                  </a:lnTo>
                  <a:lnTo>
                    <a:pt x="0" y="424"/>
                  </a:lnTo>
                  <a:lnTo>
                    <a:pt x="0" y="416"/>
                  </a:lnTo>
                  <a:lnTo>
                    <a:pt x="8" y="416"/>
                  </a:lnTo>
                  <a:close/>
                  <a:moveTo>
                    <a:pt x="8" y="449"/>
                  </a:moveTo>
                  <a:lnTo>
                    <a:pt x="8" y="457"/>
                  </a:lnTo>
                  <a:lnTo>
                    <a:pt x="0" y="457"/>
                  </a:lnTo>
                  <a:lnTo>
                    <a:pt x="0" y="449"/>
                  </a:lnTo>
                  <a:lnTo>
                    <a:pt x="8" y="449"/>
                  </a:lnTo>
                  <a:close/>
                  <a:moveTo>
                    <a:pt x="8" y="481"/>
                  </a:moveTo>
                  <a:lnTo>
                    <a:pt x="8" y="488"/>
                  </a:lnTo>
                  <a:lnTo>
                    <a:pt x="0" y="488"/>
                  </a:lnTo>
                  <a:lnTo>
                    <a:pt x="0" y="481"/>
                  </a:lnTo>
                  <a:lnTo>
                    <a:pt x="8" y="481"/>
                  </a:lnTo>
                  <a:close/>
                  <a:moveTo>
                    <a:pt x="8" y="513"/>
                  </a:moveTo>
                  <a:lnTo>
                    <a:pt x="8" y="521"/>
                  </a:lnTo>
                  <a:lnTo>
                    <a:pt x="0" y="521"/>
                  </a:lnTo>
                  <a:lnTo>
                    <a:pt x="0" y="513"/>
                  </a:lnTo>
                  <a:lnTo>
                    <a:pt x="8" y="513"/>
                  </a:lnTo>
                  <a:close/>
                  <a:moveTo>
                    <a:pt x="8" y="545"/>
                  </a:moveTo>
                  <a:lnTo>
                    <a:pt x="8" y="553"/>
                  </a:lnTo>
                  <a:lnTo>
                    <a:pt x="0" y="553"/>
                  </a:lnTo>
                  <a:lnTo>
                    <a:pt x="0" y="545"/>
                  </a:lnTo>
                  <a:lnTo>
                    <a:pt x="8" y="545"/>
                  </a:lnTo>
                  <a:close/>
                  <a:moveTo>
                    <a:pt x="8" y="577"/>
                  </a:moveTo>
                  <a:lnTo>
                    <a:pt x="8" y="585"/>
                  </a:lnTo>
                  <a:lnTo>
                    <a:pt x="0" y="585"/>
                  </a:lnTo>
                  <a:lnTo>
                    <a:pt x="0" y="577"/>
                  </a:lnTo>
                  <a:lnTo>
                    <a:pt x="8" y="577"/>
                  </a:lnTo>
                  <a:close/>
                  <a:moveTo>
                    <a:pt x="8" y="609"/>
                  </a:moveTo>
                  <a:lnTo>
                    <a:pt x="8" y="617"/>
                  </a:lnTo>
                  <a:lnTo>
                    <a:pt x="0" y="617"/>
                  </a:lnTo>
                  <a:lnTo>
                    <a:pt x="0" y="609"/>
                  </a:lnTo>
                  <a:lnTo>
                    <a:pt x="8" y="609"/>
                  </a:lnTo>
                  <a:close/>
                  <a:moveTo>
                    <a:pt x="8" y="641"/>
                  </a:moveTo>
                  <a:lnTo>
                    <a:pt x="8" y="647"/>
                  </a:lnTo>
                  <a:lnTo>
                    <a:pt x="0" y="647"/>
                  </a:lnTo>
                  <a:lnTo>
                    <a:pt x="0" y="641"/>
                  </a:lnTo>
                  <a:lnTo>
                    <a:pt x="8" y="64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2" name="Line 7">
              <a:extLst>
                <a:ext uri="{FF2B5EF4-FFF2-40B4-BE49-F238E27FC236}">
                  <a16:creationId xmlns:a16="http://schemas.microsoft.com/office/drawing/2014/main" id="{F6A42C53-5B5D-4B5E-BE8D-CE83E1683BF7}"/>
                </a:ext>
              </a:extLst>
            </p:cNvPr>
            <p:cNvSpPr>
              <a:spLocks noChangeShapeType="1"/>
            </p:cNvSpPr>
            <p:nvPr/>
          </p:nvSpPr>
          <p:spPr bwMode="auto">
            <a:xfrm>
              <a:off x="3992563" y="2913063"/>
              <a:ext cx="0" cy="20526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3" name="Freeform 8">
              <a:extLst>
                <a:ext uri="{FF2B5EF4-FFF2-40B4-BE49-F238E27FC236}">
                  <a16:creationId xmlns:a16="http://schemas.microsoft.com/office/drawing/2014/main" id="{BCA616A9-EC4D-4C3C-8AB7-6C9FAE6FA134}"/>
                </a:ext>
              </a:extLst>
            </p:cNvPr>
            <p:cNvSpPr>
              <a:spLocks noEditPoints="1"/>
            </p:cNvSpPr>
            <p:nvPr/>
          </p:nvSpPr>
          <p:spPr bwMode="auto">
            <a:xfrm>
              <a:off x="6284913" y="1885950"/>
              <a:ext cx="12700" cy="1027113"/>
            </a:xfrm>
            <a:custGeom>
              <a:avLst/>
              <a:gdLst>
                <a:gd name="T0" fmla="*/ 8 w 8"/>
                <a:gd name="T1" fmla="*/ 8 h 647"/>
                <a:gd name="T2" fmla="*/ 0 w 8"/>
                <a:gd name="T3" fmla="*/ 0 h 647"/>
                <a:gd name="T4" fmla="*/ 8 w 8"/>
                <a:gd name="T5" fmla="*/ 32 h 647"/>
                <a:gd name="T6" fmla="*/ 0 w 8"/>
                <a:gd name="T7" fmla="*/ 40 h 647"/>
                <a:gd name="T8" fmla="*/ 8 w 8"/>
                <a:gd name="T9" fmla="*/ 32 h 647"/>
                <a:gd name="T10" fmla="*/ 8 w 8"/>
                <a:gd name="T11" fmla="*/ 72 h 647"/>
                <a:gd name="T12" fmla="*/ 0 w 8"/>
                <a:gd name="T13" fmla="*/ 64 h 647"/>
                <a:gd name="T14" fmla="*/ 8 w 8"/>
                <a:gd name="T15" fmla="*/ 96 h 647"/>
                <a:gd name="T16" fmla="*/ 0 w 8"/>
                <a:gd name="T17" fmla="*/ 104 h 647"/>
                <a:gd name="T18" fmla="*/ 8 w 8"/>
                <a:gd name="T19" fmla="*/ 96 h 647"/>
                <a:gd name="T20" fmla="*/ 8 w 8"/>
                <a:gd name="T21" fmla="*/ 136 h 647"/>
                <a:gd name="T22" fmla="*/ 0 w 8"/>
                <a:gd name="T23" fmla="*/ 128 h 647"/>
                <a:gd name="T24" fmla="*/ 8 w 8"/>
                <a:gd name="T25" fmla="*/ 160 h 647"/>
                <a:gd name="T26" fmla="*/ 0 w 8"/>
                <a:gd name="T27" fmla="*/ 168 h 647"/>
                <a:gd name="T28" fmla="*/ 8 w 8"/>
                <a:gd name="T29" fmla="*/ 160 h 647"/>
                <a:gd name="T30" fmla="*/ 8 w 8"/>
                <a:gd name="T31" fmla="*/ 200 h 647"/>
                <a:gd name="T32" fmla="*/ 0 w 8"/>
                <a:gd name="T33" fmla="*/ 192 h 647"/>
                <a:gd name="T34" fmla="*/ 8 w 8"/>
                <a:gd name="T35" fmla="*/ 224 h 647"/>
                <a:gd name="T36" fmla="*/ 0 w 8"/>
                <a:gd name="T37" fmla="*/ 232 h 647"/>
                <a:gd name="T38" fmla="*/ 8 w 8"/>
                <a:gd name="T39" fmla="*/ 224 h 647"/>
                <a:gd name="T40" fmla="*/ 8 w 8"/>
                <a:gd name="T41" fmla="*/ 264 h 647"/>
                <a:gd name="T42" fmla="*/ 0 w 8"/>
                <a:gd name="T43" fmla="*/ 256 h 647"/>
                <a:gd name="T44" fmla="*/ 8 w 8"/>
                <a:gd name="T45" fmla="*/ 288 h 647"/>
                <a:gd name="T46" fmla="*/ 0 w 8"/>
                <a:gd name="T47" fmla="*/ 296 h 647"/>
                <a:gd name="T48" fmla="*/ 8 w 8"/>
                <a:gd name="T49" fmla="*/ 288 h 647"/>
                <a:gd name="T50" fmla="*/ 8 w 8"/>
                <a:gd name="T51" fmla="*/ 328 h 647"/>
                <a:gd name="T52" fmla="*/ 0 w 8"/>
                <a:gd name="T53" fmla="*/ 320 h 647"/>
                <a:gd name="T54" fmla="*/ 8 w 8"/>
                <a:gd name="T55" fmla="*/ 352 h 647"/>
                <a:gd name="T56" fmla="*/ 0 w 8"/>
                <a:gd name="T57" fmla="*/ 361 h 647"/>
                <a:gd name="T58" fmla="*/ 8 w 8"/>
                <a:gd name="T59" fmla="*/ 352 h 647"/>
                <a:gd name="T60" fmla="*/ 8 w 8"/>
                <a:gd name="T61" fmla="*/ 392 h 647"/>
                <a:gd name="T62" fmla="*/ 0 w 8"/>
                <a:gd name="T63" fmla="*/ 385 h 647"/>
                <a:gd name="T64" fmla="*/ 8 w 8"/>
                <a:gd name="T65" fmla="*/ 416 h 647"/>
                <a:gd name="T66" fmla="*/ 0 w 8"/>
                <a:gd name="T67" fmla="*/ 424 h 647"/>
                <a:gd name="T68" fmla="*/ 8 w 8"/>
                <a:gd name="T69" fmla="*/ 416 h 647"/>
                <a:gd name="T70" fmla="*/ 8 w 8"/>
                <a:gd name="T71" fmla="*/ 457 h 647"/>
                <a:gd name="T72" fmla="*/ 0 w 8"/>
                <a:gd name="T73" fmla="*/ 449 h 647"/>
                <a:gd name="T74" fmla="*/ 8 w 8"/>
                <a:gd name="T75" fmla="*/ 481 h 647"/>
                <a:gd name="T76" fmla="*/ 0 w 8"/>
                <a:gd name="T77" fmla="*/ 488 h 647"/>
                <a:gd name="T78" fmla="*/ 8 w 8"/>
                <a:gd name="T79" fmla="*/ 481 h 647"/>
                <a:gd name="T80" fmla="*/ 8 w 8"/>
                <a:gd name="T81" fmla="*/ 521 h 647"/>
                <a:gd name="T82" fmla="*/ 0 w 8"/>
                <a:gd name="T83" fmla="*/ 513 h 647"/>
                <a:gd name="T84" fmla="*/ 8 w 8"/>
                <a:gd name="T85" fmla="*/ 545 h 647"/>
                <a:gd name="T86" fmla="*/ 0 w 8"/>
                <a:gd name="T87" fmla="*/ 553 h 647"/>
                <a:gd name="T88" fmla="*/ 8 w 8"/>
                <a:gd name="T89" fmla="*/ 545 h 647"/>
                <a:gd name="T90" fmla="*/ 8 w 8"/>
                <a:gd name="T91" fmla="*/ 585 h 647"/>
                <a:gd name="T92" fmla="*/ 0 w 8"/>
                <a:gd name="T93" fmla="*/ 577 h 647"/>
                <a:gd name="T94" fmla="*/ 8 w 8"/>
                <a:gd name="T95" fmla="*/ 609 h 647"/>
                <a:gd name="T96" fmla="*/ 0 w 8"/>
                <a:gd name="T97" fmla="*/ 617 h 647"/>
                <a:gd name="T98" fmla="*/ 8 w 8"/>
                <a:gd name="T99" fmla="*/ 609 h 647"/>
                <a:gd name="T100" fmla="*/ 8 w 8"/>
                <a:gd name="T101" fmla="*/ 647 h 647"/>
                <a:gd name="T102" fmla="*/ 0 w 8"/>
                <a:gd name="T103" fmla="*/ 64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 h="647">
                  <a:moveTo>
                    <a:pt x="8" y="0"/>
                  </a:moveTo>
                  <a:lnTo>
                    <a:pt x="8" y="8"/>
                  </a:lnTo>
                  <a:lnTo>
                    <a:pt x="0" y="8"/>
                  </a:lnTo>
                  <a:lnTo>
                    <a:pt x="0" y="0"/>
                  </a:lnTo>
                  <a:lnTo>
                    <a:pt x="8" y="0"/>
                  </a:lnTo>
                  <a:close/>
                  <a:moveTo>
                    <a:pt x="8" y="32"/>
                  </a:moveTo>
                  <a:lnTo>
                    <a:pt x="8" y="40"/>
                  </a:lnTo>
                  <a:lnTo>
                    <a:pt x="0" y="40"/>
                  </a:lnTo>
                  <a:lnTo>
                    <a:pt x="0" y="32"/>
                  </a:lnTo>
                  <a:lnTo>
                    <a:pt x="8" y="32"/>
                  </a:lnTo>
                  <a:close/>
                  <a:moveTo>
                    <a:pt x="8" y="64"/>
                  </a:moveTo>
                  <a:lnTo>
                    <a:pt x="8" y="72"/>
                  </a:lnTo>
                  <a:lnTo>
                    <a:pt x="0" y="72"/>
                  </a:lnTo>
                  <a:lnTo>
                    <a:pt x="0" y="64"/>
                  </a:lnTo>
                  <a:lnTo>
                    <a:pt x="8" y="64"/>
                  </a:lnTo>
                  <a:close/>
                  <a:moveTo>
                    <a:pt x="8" y="96"/>
                  </a:moveTo>
                  <a:lnTo>
                    <a:pt x="8" y="104"/>
                  </a:lnTo>
                  <a:lnTo>
                    <a:pt x="0" y="104"/>
                  </a:lnTo>
                  <a:lnTo>
                    <a:pt x="0" y="96"/>
                  </a:lnTo>
                  <a:lnTo>
                    <a:pt x="8" y="96"/>
                  </a:lnTo>
                  <a:close/>
                  <a:moveTo>
                    <a:pt x="8" y="128"/>
                  </a:moveTo>
                  <a:lnTo>
                    <a:pt x="8" y="136"/>
                  </a:lnTo>
                  <a:lnTo>
                    <a:pt x="0" y="136"/>
                  </a:lnTo>
                  <a:lnTo>
                    <a:pt x="0" y="128"/>
                  </a:lnTo>
                  <a:lnTo>
                    <a:pt x="8" y="128"/>
                  </a:lnTo>
                  <a:close/>
                  <a:moveTo>
                    <a:pt x="8" y="160"/>
                  </a:moveTo>
                  <a:lnTo>
                    <a:pt x="8" y="168"/>
                  </a:lnTo>
                  <a:lnTo>
                    <a:pt x="0" y="168"/>
                  </a:lnTo>
                  <a:lnTo>
                    <a:pt x="0" y="160"/>
                  </a:lnTo>
                  <a:lnTo>
                    <a:pt x="8" y="160"/>
                  </a:lnTo>
                  <a:close/>
                  <a:moveTo>
                    <a:pt x="8" y="192"/>
                  </a:moveTo>
                  <a:lnTo>
                    <a:pt x="8" y="200"/>
                  </a:lnTo>
                  <a:lnTo>
                    <a:pt x="0" y="200"/>
                  </a:lnTo>
                  <a:lnTo>
                    <a:pt x="0" y="192"/>
                  </a:lnTo>
                  <a:lnTo>
                    <a:pt x="8" y="192"/>
                  </a:lnTo>
                  <a:close/>
                  <a:moveTo>
                    <a:pt x="8" y="224"/>
                  </a:moveTo>
                  <a:lnTo>
                    <a:pt x="8" y="232"/>
                  </a:lnTo>
                  <a:lnTo>
                    <a:pt x="0" y="232"/>
                  </a:lnTo>
                  <a:lnTo>
                    <a:pt x="0" y="224"/>
                  </a:lnTo>
                  <a:lnTo>
                    <a:pt x="8" y="224"/>
                  </a:lnTo>
                  <a:close/>
                  <a:moveTo>
                    <a:pt x="8" y="256"/>
                  </a:moveTo>
                  <a:lnTo>
                    <a:pt x="8" y="264"/>
                  </a:lnTo>
                  <a:lnTo>
                    <a:pt x="0" y="264"/>
                  </a:lnTo>
                  <a:lnTo>
                    <a:pt x="0" y="256"/>
                  </a:lnTo>
                  <a:lnTo>
                    <a:pt x="8" y="256"/>
                  </a:lnTo>
                  <a:close/>
                  <a:moveTo>
                    <a:pt x="8" y="288"/>
                  </a:moveTo>
                  <a:lnTo>
                    <a:pt x="8" y="296"/>
                  </a:lnTo>
                  <a:lnTo>
                    <a:pt x="0" y="296"/>
                  </a:lnTo>
                  <a:lnTo>
                    <a:pt x="0" y="288"/>
                  </a:lnTo>
                  <a:lnTo>
                    <a:pt x="8" y="288"/>
                  </a:lnTo>
                  <a:close/>
                  <a:moveTo>
                    <a:pt x="8" y="320"/>
                  </a:moveTo>
                  <a:lnTo>
                    <a:pt x="8" y="328"/>
                  </a:lnTo>
                  <a:lnTo>
                    <a:pt x="0" y="328"/>
                  </a:lnTo>
                  <a:lnTo>
                    <a:pt x="0" y="320"/>
                  </a:lnTo>
                  <a:lnTo>
                    <a:pt x="8" y="320"/>
                  </a:lnTo>
                  <a:close/>
                  <a:moveTo>
                    <a:pt x="8" y="352"/>
                  </a:moveTo>
                  <a:lnTo>
                    <a:pt x="8" y="361"/>
                  </a:lnTo>
                  <a:lnTo>
                    <a:pt x="0" y="361"/>
                  </a:lnTo>
                  <a:lnTo>
                    <a:pt x="0" y="352"/>
                  </a:lnTo>
                  <a:lnTo>
                    <a:pt x="8" y="352"/>
                  </a:lnTo>
                  <a:close/>
                  <a:moveTo>
                    <a:pt x="8" y="385"/>
                  </a:moveTo>
                  <a:lnTo>
                    <a:pt x="8" y="392"/>
                  </a:lnTo>
                  <a:lnTo>
                    <a:pt x="0" y="392"/>
                  </a:lnTo>
                  <a:lnTo>
                    <a:pt x="0" y="385"/>
                  </a:lnTo>
                  <a:lnTo>
                    <a:pt x="8" y="385"/>
                  </a:lnTo>
                  <a:close/>
                  <a:moveTo>
                    <a:pt x="8" y="416"/>
                  </a:moveTo>
                  <a:lnTo>
                    <a:pt x="8" y="424"/>
                  </a:lnTo>
                  <a:lnTo>
                    <a:pt x="0" y="424"/>
                  </a:lnTo>
                  <a:lnTo>
                    <a:pt x="0" y="416"/>
                  </a:lnTo>
                  <a:lnTo>
                    <a:pt x="8" y="416"/>
                  </a:lnTo>
                  <a:close/>
                  <a:moveTo>
                    <a:pt x="8" y="449"/>
                  </a:moveTo>
                  <a:lnTo>
                    <a:pt x="8" y="457"/>
                  </a:lnTo>
                  <a:lnTo>
                    <a:pt x="0" y="457"/>
                  </a:lnTo>
                  <a:lnTo>
                    <a:pt x="0" y="449"/>
                  </a:lnTo>
                  <a:lnTo>
                    <a:pt x="8" y="449"/>
                  </a:lnTo>
                  <a:close/>
                  <a:moveTo>
                    <a:pt x="8" y="481"/>
                  </a:moveTo>
                  <a:lnTo>
                    <a:pt x="8" y="488"/>
                  </a:lnTo>
                  <a:lnTo>
                    <a:pt x="0" y="488"/>
                  </a:lnTo>
                  <a:lnTo>
                    <a:pt x="0" y="481"/>
                  </a:lnTo>
                  <a:lnTo>
                    <a:pt x="8" y="481"/>
                  </a:lnTo>
                  <a:close/>
                  <a:moveTo>
                    <a:pt x="8" y="513"/>
                  </a:moveTo>
                  <a:lnTo>
                    <a:pt x="8" y="521"/>
                  </a:lnTo>
                  <a:lnTo>
                    <a:pt x="0" y="521"/>
                  </a:lnTo>
                  <a:lnTo>
                    <a:pt x="0" y="513"/>
                  </a:lnTo>
                  <a:lnTo>
                    <a:pt x="8" y="513"/>
                  </a:lnTo>
                  <a:close/>
                  <a:moveTo>
                    <a:pt x="8" y="545"/>
                  </a:moveTo>
                  <a:lnTo>
                    <a:pt x="8" y="553"/>
                  </a:lnTo>
                  <a:lnTo>
                    <a:pt x="0" y="553"/>
                  </a:lnTo>
                  <a:lnTo>
                    <a:pt x="0" y="545"/>
                  </a:lnTo>
                  <a:lnTo>
                    <a:pt x="8" y="545"/>
                  </a:lnTo>
                  <a:close/>
                  <a:moveTo>
                    <a:pt x="8" y="577"/>
                  </a:moveTo>
                  <a:lnTo>
                    <a:pt x="8" y="585"/>
                  </a:lnTo>
                  <a:lnTo>
                    <a:pt x="0" y="585"/>
                  </a:lnTo>
                  <a:lnTo>
                    <a:pt x="0" y="577"/>
                  </a:lnTo>
                  <a:lnTo>
                    <a:pt x="8" y="577"/>
                  </a:lnTo>
                  <a:close/>
                  <a:moveTo>
                    <a:pt x="8" y="609"/>
                  </a:moveTo>
                  <a:lnTo>
                    <a:pt x="8" y="617"/>
                  </a:lnTo>
                  <a:lnTo>
                    <a:pt x="0" y="617"/>
                  </a:lnTo>
                  <a:lnTo>
                    <a:pt x="0" y="609"/>
                  </a:lnTo>
                  <a:lnTo>
                    <a:pt x="8" y="609"/>
                  </a:lnTo>
                  <a:close/>
                  <a:moveTo>
                    <a:pt x="8" y="641"/>
                  </a:moveTo>
                  <a:lnTo>
                    <a:pt x="8" y="647"/>
                  </a:lnTo>
                  <a:lnTo>
                    <a:pt x="0" y="647"/>
                  </a:lnTo>
                  <a:lnTo>
                    <a:pt x="0" y="641"/>
                  </a:lnTo>
                  <a:lnTo>
                    <a:pt x="8" y="64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4" name="Line 9">
              <a:extLst>
                <a:ext uri="{FF2B5EF4-FFF2-40B4-BE49-F238E27FC236}">
                  <a16:creationId xmlns:a16="http://schemas.microsoft.com/office/drawing/2014/main" id="{BACD4E59-69F4-4CED-92CC-A71AE73DBBAC}"/>
                </a:ext>
              </a:extLst>
            </p:cNvPr>
            <p:cNvSpPr>
              <a:spLocks noChangeShapeType="1"/>
            </p:cNvSpPr>
            <p:nvPr/>
          </p:nvSpPr>
          <p:spPr bwMode="auto">
            <a:xfrm>
              <a:off x="6291263" y="2913063"/>
              <a:ext cx="0" cy="205263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5" name="Freeform 10">
              <a:extLst>
                <a:ext uri="{FF2B5EF4-FFF2-40B4-BE49-F238E27FC236}">
                  <a16:creationId xmlns:a16="http://schemas.microsoft.com/office/drawing/2014/main" id="{2872CEA4-C995-4D11-A5F3-B2E8D272DD22}"/>
                </a:ext>
              </a:extLst>
            </p:cNvPr>
            <p:cNvSpPr>
              <a:spLocks noEditPoints="1"/>
            </p:cNvSpPr>
            <p:nvPr/>
          </p:nvSpPr>
          <p:spPr bwMode="auto">
            <a:xfrm>
              <a:off x="547688" y="2906713"/>
              <a:ext cx="8040688" cy="12700"/>
            </a:xfrm>
            <a:custGeom>
              <a:avLst/>
              <a:gdLst>
                <a:gd name="T0" fmla="*/ 72 w 5065"/>
                <a:gd name="T1" fmla="*/ 8 h 8"/>
                <a:gd name="T2" fmla="*/ 160 w 5065"/>
                <a:gd name="T3" fmla="*/ 0 h 8"/>
                <a:gd name="T4" fmla="*/ 224 w 5065"/>
                <a:gd name="T5" fmla="*/ 8 h 8"/>
                <a:gd name="T6" fmla="*/ 328 w 5065"/>
                <a:gd name="T7" fmla="*/ 0 h 8"/>
                <a:gd name="T8" fmla="*/ 384 w 5065"/>
                <a:gd name="T9" fmla="*/ 0 h 8"/>
                <a:gd name="T10" fmla="*/ 488 w 5065"/>
                <a:gd name="T11" fmla="*/ 8 h 8"/>
                <a:gd name="T12" fmla="*/ 576 w 5065"/>
                <a:gd name="T13" fmla="*/ 0 h 8"/>
                <a:gd name="T14" fmla="*/ 640 w 5065"/>
                <a:gd name="T15" fmla="*/ 8 h 8"/>
                <a:gd name="T16" fmla="*/ 744 w 5065"/>
                <a:gd name="T17" fmla="*/ 0 h 8"/>
                <a:gd name="T18" fmla="*/ 800 w 5065"/>
                <a:gd name="T19" fmla="*/ 0 h 8"/>
                <a:gd name="T20" fmla="*/ 904 w 5065"/>
                <a:gd name="T21" fmla="*/ 8 h 8"/>
                <a:gd name="T22" fmla="*/ 992 w 5065"/>
                <a:gd name="T23" fmla="*/ 0 h 8"/>
                <a:gd name="T24" fmla="*/ 1056 w 5065"/>
                <a:gd name="T25" fmla="*/ 8 h 8"/>
                <a:gd name="T26" fmla="*/ 1160 w 5065"/>
                <a:gd name="T27" fmla="*/ 0 h 8"/>
                <a:gd name="T28" fmla="*/ 1216 w 5065"/>
                <a:gd name="T29" fmla="*/ 0 h 8"/>
                <a:gd name="T30" fmla="*/ 1320 w 5065"/>
                <a:gd name="T31" fmla="*/ 8 h 8"/>
                <a:gd name="T32" fmla="*/ 1408 w 5065"/>
                <a:gd name="T33" fmla="*/ 0 h 8"/>
                <a:gd name="T34" fmla="*/ 1472 w 5065"/>
                <a:gd name="T35" fmla="*/ 8 h 8"/>
                <a:gd name="T36" fmla="*/ 1576 w 5065"/>
                <a:gd name="T37" fmla="*/ 0 h 8"/>
                <a:gd name="T38" fmla="*/ 1632 w 5065"/>
                <a:gd name="T39" fmla="*/ 0 h 8"/>
                <a:gd name="T40" fmla="*/ 1736 w 5065"/>
                <a:gd name="T41" fmla="*/ 8 h 8"/>
                <a:gd name="T42" fmla="*/ 1824 w 5065"/>
                <a:gd name="T43" fmla="*/ 0 h 8"/>
                <a:gd name="T44" fmla="*/ 1888 w 5065"/>
                <a:gd name="T45" fmla="*/ 8 h 8"/>
                <a:gd name="T46" fmla="*/ 1992 w 5065"/>
                <a:gd name="T47" fmla="*/ 0 h 8"/>
                <a:gd name="T48" fmla="*/ 2048 w 5065"/>
                <a:gd name="T49" fmla="*/ 0 h 8"/>
                <a:gd name="T50" fmla="*/ 2152 w 5065"/>
                <a:gd name="T51" fmla="*/ 8 h 8"/>
                <a:gd name="T52" fmla="*/ 2240 w 5065"/>
                <a:gd name="T53" fmla="*/ 0 h 8"/>
                <a:gd name="T54" fmla="*/ 2304 w 5065"/>
                <a:gd name="T55" fmla="*/ 8 h 8"/>
                <a:gd name="T56" fmla="*/ 2408 w 5065"/>
                <a:gd name="T57" fmla="*/ 0 h 8"/>
                <a:gd name="T58" fmla="*/ 2464 w 5065"/>
                <a:gd name="T59" fmla="*/ 0 h 8"/>
                <a:gd name="T60" fmla="*/ 2568 w 5065"/>
                <a:gd name="T61" fmla="*/ 8 h 8"/>
                <a:gd name="T62" fmla="*/ 2656 w 5065"/>
                <a:gd name="T63" fmla="*/ 0 h 8"/>
                <a:gd name="T64" fmla="*/ 2721 w 5065"/>
                <a:gd name="T65" fmla="*/ 8 h 8"/>
                <a:gd name="T66" fmla="*/ 2824 w 5065"/>
                <a:gd name="T67" fmla="*/ 0 h 8"/>
                <a:gd name="T68" fmla="*/ 2880 w 5065"/>
                <a:gd name="T69" fmla="*/ 0 h 8"/>
                <a:gd name="T70" fmla="*/ 2985 w 5065"/>
                <a:gd name="T71" fmla="*/ 8 h 8"/>
                <a:gd name="T72" fmla="*/ 3072 w 5065"/>
                <a:gd name="T73" fmla="*/ 0 h 8"/>
                <a:gd name="T74" fmla="*/ 3137 w 5065"/>
                <a:gd name="T75" fmla="*/ 8 h 8"/>
                <a:gd name="T76" fmla="*/ 3240 w 5065"/>
                <a:gd name="T77" fmla="*/ 0 h 8"/>
                <a:gd name="T78" fmla="*/ 3297 w 5065"/>
                <a:gd name="T79" fmla="*/ 0 h 8"/>
                <a:gd name="T80" fmla="*/ 3401 w 5065"/>
                <a:gd name="T81" fmla="*/ 8 h 8"/>
                <a:gd name="T82" fmla="*/ 3489 w 5065"/>
                <a:gd name="T83" fmla="*/ 0 h 8"/>
                <a:gd name="T84" fmla="*/ 3553 w 5065"/>
                <a:gd name="T85" fmla="*/ 8 h 8"/>
                <a:gd name="T86" fmla="*/ 3657 w 5065"/>
                <a:gd name="T87" fmla="*/ 0 h 8"/>
                <a:gd name="T88" fmla="*/ 3713 w 5065"/>
                <a:gd name="T89" fmla="*/ 0 h 8"/>
                <a:gd name="T90" fmla="*/ 3817 w 5065"/>
                <a:gd name="T91" fmla="*/ 8 h 8"/>
                <a:gd name="T92" fmla="*/ 3905 w 5065"/>
                <a:gd name="T93" fmla="*/ 0 h 8"/>
                <a:gd name="T94" fmla="*/ 3969 w 5065"/>
                <a:gd name="T95" fmla="*/ 8 h 8"/>
                <a:gd name="T96" fmla="*/ 4073 w 5065"/>
                <a:gd name="T97" fmla="*/ 0 h 8"/>
                <a:gd name="T98" fmla="*/ 4129 w 5065"/>
                <a:gd name="T99" fmla="*/ 0 h 8"/>
                <a:gd name="T100" fmla="*/ 4233 w 5065"/>
                <a:gd name="T101" fmla="*/ 8 h 8"/>
                <a:gd name="T102" fmla="*/ 4321 w 5065"/>
                <a:gd name="T103" fmla="*/ 0 h 8"/>
                <a:gd name="T104" fmla="*/ 4385 w 5065"/>
                <a:gd name="T105" fmla="*/ 8 h 8"/>
                <a:gd name="T106" fmla="*/ 4489 w 5065"/>
                <a:gd name="T107" fmla="*/ 0 h 8"/>
                <a:gd name="T108" fmla="*/ 4545 w 5065"/>
                <a:gd name="T109" fmla="*/ 0 h 8"/>
                <a:gd name="T110" fmla="*/ 4649 w 5065"/>
                <a:gd name="T111" fmla="*/ 8 h 8"/>
                <a:gd name="T112" fmla="*/ 4737 w 5065"/>
                <a:gd name="T113" fmla="*/ 0 h 8"/>
                <a:gd name="T114" fmla="*/ 4801 w 5065"/>
                <a:gd name="T115" fmla="*/ 8 h 8"/>
                <a:gd name="T116" fmla="*/ 4905 w 5065"/>
                <a:gd name="T117" fmla="*/ 0 h 8"/>
                <a:gd name="T118" fmla="*/ 4961 w 5065"/>
                <a:gd name="T119" fmla="*/ 0 h 8"/>
                <a:gd name="T120" fmla="*/ 5065 w 5065"/>
                <a:gd name="T1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5" h="8">
                  <a:moveTo>
                    <a:pt x="0" y="0"/>
                  </a:moveTo>
                  <a:lnTo>
                    <a:pt x="8" y="0"/>
                  </a:lnTo>
                  <a:lnTo>
                    <a:pt x="8" y="8"/>
                  </a:lnTo>
                  <a:lnTo>
                    <a:pt x="0" y="8"/>
                  </a:lnTo>
                  <a:lnTo>
                    <a:pt x="0" y="0"/>
                  </a:lnTo>
                  <a:close/>
                  <a:moveTo>
                    <a:pt x="32" y="0"/>
                  </a:moveTo>
                  <a:lnTo>
                    <a:pt x="40" y="0"/>
                  </a:lnTo>
                  <a:lnTo>
                    <a:pt x="40" y="8"/>
                  </a:lnTo>
                  <a:lnTo>
                    <a:pt x="32" y="8"/>
                  </a:lnTo>
                  <a:lnTo>
                    <a:pt x="32" y="0"/>
                  </a:lnTo>
                  <a:close/>
                  <a:moveTo>
                    <a:pt x="64" y="0"/>
                  </a:moveTo>
                  <a:lnTo>
                    <a:pt x="72" y="0"/>
                  </a:lnTo>
                  <a:lnTo>
                    <a:pt x="72" y="8"/>
                  </a:lnTo>
                  <a:lnTo>
                    <a:pt x="64" y="8"/>
                  </a:lnTo>
                  <a:lnTo>
                    <a:pt x="64" y="0"/>
                  </a:lnTo>
                  <a:close/>
                  <a:moveTo>
                    <a:pt x="96" y="0"/>
                  </a:moveTo>
                  <a:lnTo>
                    <a:pt x="104" y="0"/>
                  </a:lnTo>
                  <a:lnTo>
                    <a:pt x="104" y="8"/>
                  </a:lnTo>
                  <a:lnTo>
                    <a:pt x="96" y="8"/>
                  </a:lnTo>
                  <a:lnTo>
                    <a:pt x="96" y="0"/>
                  </a:lnTo>
                  <a:close/>
                  <a:moveTo>
                    <a:pt x="128" y="0"/>
                  </a:moveTo>
                  <a:lnTo>
                    <a:pt x="136" y="0"/>
                  </a:lnTo>
                  <a:lnTo>
                    <a:pt x="136" y="8"/>
                  </a:lnTo>
                  <a:lnTo>
                    <a:pt x="128" y="8"/>
                  </a:lnTo>
                  <a:lnTo>
                    <a:pt x="128" y="0"/>
                  </a:lnTo>
                  <a:close/>
                  <a:moveTo>
                    <a:pt x="160" y="0"/>
                  </a:moveTo>
                  <a:lnTo>
                    <a:pt x="168" y="0"/>
                  </a:lnTo>
                  <a:lnTo>
                    <a:pt x="168" y="8"/>
                  </a:lnTo>
                  <a:lnTo>
                    <a:pt x="160" y="8"/>
                  </a:lnTo>
                  <a:lnTo>
                    <a:pt x="160" y="0"/>
                  </a:lnTo>
                  <a:close/>
                  <a:moveTo>
                    <a:pt x="192" y="0"/>
                  </a:moveTo>
                  <a:lnTo>
                    <a:pt x="200" y="0"/>
                  </a:lnTo>
                  <a:lnTo>
                    <a:pt x="200" y="8"/>
                  </a:lnTo>
                  <a:lnTo>
                    <a:pt x="192" y="8"/>
                  </a:lnTo>
                  <a:lnTo>
                    <a:pt x="192" y="0"/>
                  </a:lnTo>
                  <a:close/>
                  <a:moveTo>
                    <a:pt x="224" y="0"/>
                  </a:moveTo>
                  <a:lnTo>
                    <a:pt x="232" y="0"/>
                  </a:lnTo>
                  <a:lnTo>
                    <a:pt x="232" y="8"/>
                  </a:lnTo>
                  <a:lnTo>
                    <a:pt x="224" y="8"/>
                  </a:lnTo>
                  <a:lnTo>
                    <a:pt x="224" y="0"/>
                  </a:lnTo>
                  <a:close/>
                  <a:moveTo>
                    <a:pt x="256" y="0"/>
                  </a:moveTo>
                  <a:lnTo>
                    <a:pt x="264" y="0"/>
                  </a:lnTo>
                  <a:lnTo>
                    <a:pt x="264" y="8"/>
                  </a:lnTo>
                  <a:lnTo>
                    <a:pt x="256" y="8"/>
                  </a:lnTo>
                  <a:lnTo>
                    <a:pt x="256" y="0"/>
                  </a:lnTo>
                  <a:close/>
                  <a:moveTo>
                    <a:pt x="288" y="0"/>
                  </a:moveTo>
                  <a:lnTo>
                    <a:pt x="296" y="0"/>
                  </a:lnTo>
                  <a:lnTo>
                    <a:pt x="296" y="8"/>
                  </a:lnTo>
                  <a:lnTo>
                    <a:pt x="288" y="8"/>
                  </a:lnTo>
                  <a:lnTo>
                    <a:pt x="288" y="0"/>
                  </a:lnTo>
                  <a:close/>
                  <a:moveTo>
                    <a:pt x="320" y="0"/>
                  </a:moveTo>
                  <a:lnTo>
                    <a:pt x="328" y="0"/>
                  </a:lnTo>
                  <a:lnTo>
                    <a:pt x="328" y="8"/>
                  </a:lnTo>
                  <a:lnTo>
                    <a:pt x="320" y="8"/>
                  </a:lnTo>
                  <a:lnTo>
                    <a:pt x="320" y="0"/>
                  </a:lnTo>
                  <a:close/>
                  <a:moveTo>
                    <a:pt x="352" y="0"/>
                  </a:moveTo>
                  <a:lnTo>
                    <a:pt x="360" y="0"/>
                  </a:lnTo>
                  <a:lnTo>
                    <a:pt x="360" y="8"/>
                  </a:lnTo>
                  <a:lnTo>
                    <a:pt x="352" y="8"/>
                  </a:lnTo>
                  <a:lnTo>
                    <a:pt x="352" y="0"/>
                  </a:lnTo>
                  <a:close/>
                  <a:moveTo>
                    <a:pt x="384" y="0"/>
                  </a:moveTo>
                  <a:lnTo>
                    <a:pt x="392" y="0"/>
                  </a:lnTo>
                  <a:lnTo>
                    <a:pt x="392" y="8"/>
                  </a:lnTo>
                  <a:lnTo>
                    <a:pt x="384" y="8"/>
                  </a:lnTo>
                  <a:lnTo>
                    <a:pt x="384" y="0"/>
                  </a:lnTo>
                  <a:close/>
                  <a:moveTo>
                    <a:pt x="416" y="0"/>
                  </a:moveTo>
                  <a:lnTo>
                    <a:pt x="424" y="0"/>
                  </a:lnTo>
                  <a:lnTo>
                    <a:pt x="424" y="8"/>
                  </a:lnTo>
                  <a:lnTo>
                    <a:pt x="416" y="8"/>
                  </a:lnTo>
                  <a:lnTo>
                    <a:pt x="416" y="0"/>
                  </a:lnTo>
                  <a:close/>
                  <a:moveTo>
                    <a:pt x="448" y="0"/>
                  </a:moveTo>
                  <a:lnTo>
                    <a:pt x="456" y="0"/>
                  </a:lnTo>
                  <a:lnTo>
                    <a:pt x="456" y="8"/>
                  </a:lnTo>
                  <a:lnTo>
                    <a:pt x="448" y="8"/>
                  </a:lnTo>
                  <a:lnTo>
                    <a:pt x="448" y="0"/>
                  </a:lnTo>
                  <a:close/>
                  <a:moveTo>
                    <a:pt x="480" y="0"/>
                  </a:moveTo>
                  <a:lnTo>
                    <a:pt x="488" y="0"/>
                  </a:lnTo>
                  <a:lnTo>
                    <a:pt x="488" y="8"/>
                  </a:lnTo>
                  <a:lnTo>
                    <a:pt x="480" y="8"/>
                  </a:lnTo>
                  <a:lnTo>
                    <a:pt x="480" y="0"/>
                  </a:lnTo>
                  <a:close/>
                  <a:moveTo>
                    <a:pt x="512" y="0"/>
                  </a:moveTo>
                  <a:lnTo>
                    <a:pt x="520" y="0"/>
                  </a:lnTo>
                  <a:lnTo>
                    <a:pt x="520" y="8"/>
                  </a:lnTo>
                  <a:lnTo>
                    <a:pt x="512" y="8"/>
                  </a:lnTo>
                  <a:lnTo>
                    <a:pt x="512" y="0"/>
                  </a:lnTo>
                  <a:close/>
                  <a:moveTo>
                    <a:pt x="544" y="0"/>
                  </a:moveTo>
                  <a:lnTo>
                    <a:pt x="552" y="0"/>
                  </a:lnTo>
                  <a:lnTo>
                    <a:pt x="552" y="8"/>
                  </a:lnTo>
                  <a:lnTo>
                    <a:pt x="544" y="8"/>
                  </a:lnTo>
                  <a:lnTo>
                    <a:pt x="544" y="0"/>
                  </a:lnTo>
                  <a:close/>
                  <a:moveTo>
                    <a:pt x="576" y="0"/>
                  </a:moveTo>
                  <a:lnTo>
                    <a:pt x="584" y="0"/>
                  </a:lnTo>
                  <a:lnTo>
                    <a:pt x="584" y="8"/>
                  </a:lnTo>
                  <a:lnTo>
                    <a:pt x="576" y="8"/>
                  </a:lnTo>
                  <a:lnTo>
                    <a:pt x="576" y="0"/>
                  </a:lnTo>
                  <a:close/>
                  <a:moveTo>
                    <a:pt x="608" y="0"/>
                  </a:moveTo>
                  <a:lnTo>
                    <a:pt x="616" y="0"/>
                  </a:lnTo>
                  <a:lnTo>
                    <a:pt x="616" y="8"/>
                  </a:lnTo>
                  <a:lnTo>
                    <a:pt x="608" y="8"/>
                  </a:lnTo>
                  <a:lnTo>
                    <a:pt x="608" y="0"/>
                  </a:lnTo>
                  <a:close/>
                  <a:moveTo>
                    <a:pt x="640" y="0"/>
                  </a:moveTo>
                  <a:lnTo>
                    <a:pt x="648" y="0"/>
                  </a:lnTo>
                  <a:lnTo>
                    <a:pt x="648" y="8"/>
                  </a:lnTo>
                  <a:lnTo>
                    <a:pt x="640" y="8"/>
                  </a:lnTo>
                  <a:lnTo>
                    <a:pt x="640" y="0"/>
                  </a:lnTo>
                  <a:close/>
                  <a:moveTo>
                    <a:pt x="672" y="0"/>
                  </a:moveTo>
                  <a:lnTo>
                    <a:pt x="680" y="0"/>
                  </a:lnTo>
                  <a:lnTo>
                    <a:pt x="680" y="8"/>
                  </a:lnTo>
                  <a:lnTo>
                    <a:pt x="672" y="8"/>
                  </a:lnTo>
                  <a:lnTo>
                    <a:pt x="672" y="0"/>
                  </a:lnTo>
                  <a:close/>
                  <a:moveTo>
                    <a:pt x="704" y="0"/>
                  </a:moveTo>
                  <a:lnTo>
                    <a:pt x="712" y="0"/>
                  </a:lnTo>
                  <a:lnTo>
                    <a:pt x="712" y="8"/>
                  </a:lnTo>
                  <a:lnTo>
                    <a:pt x="704" y="8"/>
                  </a:lnTo>
                  <a:lnTo>
                    <a:pt x="704" y="0"/>
                  </a:lnTo>
                  <a:close/>
                  <a:moveTo>
                    <a:pt x="736" y="0"/>
                  </a:moveTo>
                  <a:lnTo>
                    <a:pt x="744" y="0"/>
                  </a:lnTo>
                  <a:lnTo>
                    <a:pt x="744" y="8"/>
                  </a:lnTo>
                  <a:lnTo>
                    <a:pt x="736" y="8"/>
                  </a:lnTo>
                  <a:lnTo>
                    <a:pt x="736" y="0"/>
                  </a:lnTo>
                  <a:close/>
                  <a:moveTo>
                    <a:pt x="768" y="0"/>
                  </a:moveTo>
                  <a:lnTo>
                    <a:pt x="776" y="0"/>
                  </a:lnTo>
                  <a:lnTo>
                    <a:pt x="776" y="8"/>
                  </a:lnTo>
                  <a:lnTo>
                    <a:pt x="768" y="8"/>
                  </a:lnTo>
                  <a:lnTo>
                    <a:pt x="768" y="0"/>
                  </a:lnTo>
                  <a:close/>
                  <a:moveTo>
                    <a:pt x="800" y="0"/>
                  </a:moveTo>
                  <a:lnTo>
                    <a:pt x="808" y="0"/>
                  </a:lnTo>
                  <a:lnTo>
                    <a:pt x="808" y="8"/>
                  </a:lnTo>
                  <a:lnTo>
                    <a:pt x="800" y="8"/>
                  </a:lnTo>
                  <a:lnTo>
                    <a:pt x="800" y="0"/>
                  </a:lnTo>
                  <a:close/>
                  <a:moveTo>
                    <a:pt x="832" y="0"/>
                  </a:moveTo>
                  <a:lnTo>
                    <a:pt x="840" y="0"/>
                  </a:lnTo>
                  <a:lnTo>
                    <a:pt x="840" y="8"/>
                  </a:lnTo>
                  <a:lnTo>
                    <a:pt x="832" y="8"/>
                  </a:lnTo>
                  <a:lnTo>
                    <a:pt x="832" y="0"/>
                  </a:lnTo>
                  <a:close/>
                  <a:moveTo>
                    <a:pt x="864" y="0"/>
                  </a:moveTo>
                  <a:lnTo>
                    <a:pt x="872" y="0"/>
                  </a:lnTo>
                  <a:lnTo>
                    <a:pt x="872" y="8"/>
                  </a:lnTo>
                  <a:lnTo>
                    <a:pt x="864" y="8"/>
                  </a:lnTo>
                  <a:lnTo>
                    <a:pt x="864" y="0"/>
                  </a:lnTo>
                  <a:close/>
                  <a:moveTo>
                    <a:pt x="896" y="0"/>
                  </a:moveTo>
                  <a:lnTo>
                    <a:pt x="904" y="0"/>
                  </a:lnTo>
                  <a:lnTo>
                    <a:pt x="904" y="8"/>
                  </a:lnTo>
                  <a:lnTo>
                    <a:pt x="896" y="8"/>
                  </a:lnTo>
                  <a:lnTo>
                    <a:pt x="896" y="0"/>
                  </a:lnTo>
                  <a:close/>
                  <a:moveTo>
                    <a:pt x="928" y="0"/>
                  </a:moveTo>
                  <a:lnTo>
                    <a:pt x="936" y="0"/>
                  </a:lnTo>
                  <a:lnTo>
                    <a:pt x="936" y="8"/>
                  </a:lnTo>
                  <a:lnTo>
                    <a:pt x="928" y="8"/>
                  </a:lnTo>
                  <a:lnTo>
                    <a:pt x="928" y="0"/>
                  </a:lnTo>
                  <a:close/>
                  <a:moveTo>
                    <a:pt x="960" y="0"/>
                  </a:moveTo>
                  <a:lnTo>
                    <a:pt x="968" y="0"/>
                  </a:lnTo>
                  <a:lnTo>
                    <a:pt x="968" y="8"/>
                  </a:lnTo>
                  <a:lnTo>
                    <a:pt x="960" y="8"/>
                  </a:lnTo>
                  <a:lnTo>
                    <a:pt x="960" y="0"/>
                  </a:lnTo>
                  <a:close/>
                  <a:moveTo>
                    <a:pt x="992" y="0"/>
                  </a:moveTo>
                  <a:lnTo>
                    <a:pt x="1000" y="0"/>
                  </a:lnTo>
                  <a:lnTo>
                    <a:pt x="1000" y="8"/>
                  </a:lnTo>
                  <a:lnTo>
                    <a:pt x="992" y="8"/>
                  </a:lnTo>
                  <a:lnTo>
                    <a:pt x="992" y="0"/>
                  </a:lnTo>
                  <a:close/>
                  <a:moveTo>
                    <a:pt x="1024" y="0"/>
                  </a:moveTo>
                  <a:lnTo>
                    <a:pt x="1032" y="0"/>
                  </a:lnTo>
                  <a:lnTo>
                    <a:pt x="1032" y="8"/>
                  </a:lnTo>
                  <a:lnTo>
                    <a:pt x="1024" y="8"/>
                  </a:lnTo>
                  <a:lnTo>
                    <a:pt x="1024" y="0"/>
                  </a:lnTo>
                  <a:close/>
                  <a:moveTo>
                    <a:pt x="1056" y="0"/>
                  </a:moveTo>
                  <a:lnTo>
                    <a:pt x="1064" y="0"/>
                  </a:lnTo>
                  <a:lnTo>
                    <a:pt x="1064" y="8"/>
                  </a:lnTo>
                  <a:lnTo>
                    <a:pt x="1056" y="8"/>
                  </a:lnTo>
                  <a:lnTo>
                    <a:pt x="1056" y="0"/>
                  </a:lnTo>
                  <a:close/>
                  <a:moveTo>
                    <a:pt x="1088" y="0"/>
                  </a:moveTo>
                  <a:lnTo>
                    <a:pt x="1096" y="0"/>
                  </a:lnTo>
                  <a:lnTo>
                    <a:pt x="1096" y="8"/>
                  </a:lnTo>
                  <a:lnTo>
                    <a:pt x="1088" y="8"/>
                  </a:lnTo>
                  <a:lnTo>
                    <a:pt x="1088" y="0"/>
                  </a:lnTo>
                  <a:close/>
                  <a:moveTo>
                    <a:pt x="1120" y="0"/>
                  </a:moveTo>
                  <a:lnTo>
                    <a:pt x="1128" y="0"/>
                  </a:lnTo>
                  <a:lnTo>
                    <a:pt x="1128" y="8"/>
                  </a:lnTo>
                  <a:lnTo>
                    <a:pt x="1120" y="8"/>
                  </a:lnTo>
                  <a:lnTo>
                    <a:pt x="1120" y="0"/>
                  </a:lnTo>
                  <a:close/>
                  <a:moveTo>
                    <a:pt x="1152" y="0"/>
                  </a:moveTo>
                  <a:lnTo>
                    <a:pt x="1160" y="0"/>
                  </a:lnTo>
                  <a:lnTo>
                    <a:pt x="1160" y="8"/>
                  </a:lnTo>
                  <a:lnTo>
                    <a:pt x="1152" y="8"/>
                  </a:lnTo>
                  <a:lnTo>
                    <a:pt x="1152" y="0"/>
                  </a:lnTo>
                  <a:close/>
                  <a:moveTo>
                    <a:pt x="1184" y="0"/>
                  </a:moveTo>
                  <a:lnTo>
                    <a:pt x="1192" y="0"/>
                  </a:lnTo>
                  <a:lnTo>
                    <a:pt x="1192" y="8"/>
                  </a:lnTo>
                  <a:lnTo>
                    <a:pt x="1184" y="8"/>
                  </a:lnTo>
                  <a:lnTo>
                    <a:pt x="1184" y="0"/>
                  </a:lnTo>
                  <a:close/>
                  <a:moveTo>
                    <a:pt x="1216" y="0"/>
                  </a:moveTo>
                  <a:lnTo>
                    <a:pt x="1224" y="0"/>
                  </a:lnTo>
                  <a:lnTo>
                    <a:pt x="1224" y="8"/>
                  </a:lnTo>
                  <a:lnTo>
                    <a:pt x="1216" y="8"/>
                  </a:lnTo>
                  <a:lnTo>
                    <a:pt x="1216" y="0"/>
                  </a:lnTo>
                  <a:close/>
                  <a:moveTo>
                    <a:pt x="1248" y="0"/>
                  </a:moveTo>
                  <a:lnTo>
                    <a:pt x="1256" y="0"/>
                  </a:lnTo>
                  <a:lnTo>
                    <a:pt x="1256" y="8"/>
                  </a:lnTo>
                  <a:lnTo>
                    <a:pt x="1248" y="8"/>
                  </a:lnTo>
                  <a:lnTo>
                    <a:pt x="1248" y="0"/>
                  </a:lnTo>
                  <a:close/>
                  <a:moveTo>
                    <a:pt x="1280" y="0"/>
                  </a:moveTo>
                  <a:lnTo>
                    <a:pt x="1288" y="0"/>
                  </a:lnTo>
                  <a:lnTo>
                    <a:pt x="1288" y="8"/>
                  </a:lnTo>
                  <a:lnTo>
                    <a:pt x="1280" y="8"/>
                  </a:lnTo>
                  <a:lnTo>
                    <a:pt x="1280" y="0"/>
                  </a:lnTo>
                  <a:close/>
                  <a:moveTo>
                    <a:pt x="1312" y="0"/>
                  </a:moveTo>
                  <a:lnTo>
                    <a:pt x="1320" y="0"/>
                  </a:lnTo>
                  <a:lnTo>
                    <a:pt x="1320" y="8"/>
                  </a:lnTo>
                  <a:lnTo>
                    <a:pt x="1312" y="8"/>
                  </a:lnTo>
                  <a:lnTo>
                    <a:pt x="1312" y="0"/>
                  </a:lnTo>
                  <a:close/>
                  <a:moveTo>
                    <a:pt x="1344" y="0"/>
                  </a:moveTo>
                  <a:lnTo>
                    <a:pt x="1352" y="0"/>
                  </a:lnTo>
                  <a:lnTo>
                    <a:pt x="1352" y="8"/>
                  </a:lnTo>
                  <a:lnTo>
                    <a:pt x="1344" y="8"/>
                  </a:lnTo>
                  <a:lnTo>
                    <a:pt x="1344" y="0"/>
                  </a:lnTo>
                  <a:close/>
                  <a:moveTo>
                    <a:pt x="1376" y="0"/>
                  </a:moveTo>
                  <a:lnTo>
                    <a:pt x="1384" y="0"/>
                  </a:lnTo>
                  <a:lnTo>
                    <a:pt x="1384" y="8"/>
                  </a:lnTo>
                  <a:lnTo>
                    <a:pt x="1376" y="8"/>
                  </a:lnTo>
                  <a:lnTo>
                    <a:pt x="1376" y="0"/>
                  </a:lnTo>
                  <a:close/>
                  <a:moveTo>
                    <a:pt x="1408" y="0"/>
                  </a:moveTo>
                  <a:lnTo>
                    <a:pt x="1416" y="0"/>
                  </a:lnTo>
                  <a:lnTo>
                    <a:pt x="1416" y="8"/>
                  </a:lnTo>
                  <a:lnTo>
                    <a:pt x="1408" y="8"/>
                  </a:lnTo>
                  <a:lnTo>
                    <a:pt x="1408" y="0"/>
                  </a:lnTo>
                  <a:close/>
                  <a:moveTo>
                    <a:pt x="1440" y="0"/>
                  </a:moveTo>
                  <a:lnTo>
                    <a:pt x="1448" y="0"/>
                  </a:lnTo>
                  <a:lnTo>
                    <a:pt x="1448" y="8"/>
                  </a:lnTo>
                  <a:lnTo>
                    <a:pt x="1440" y="8"/>
                  </a:lnTo>
                  <a:lnTo>
                    <a:pt x="1440" y="0"/>
                  </a:lnTo>
                  <a:close/>
                  <a:moveTo>
                    <a:pt x="1472" y="0"/>
                  </a:moveTo>
                  <a:lnTo>
                    <a:pt x="1480" y="0"/>
                  </a:lnTo>
                  <a:lnTo>
                    <a:pt x="1480" y="8"/>
                  </a:lnTo>
                  <a:lnTo>
                    <a:pt x="1472" y="8"/>
                  </a:lnTo>
                  <a:lnTo>
                    <a:pt x="1472" y="0"/>
                  </a:lnTo>
                  <a:close/>
                  <a:moveTo>
                    <a:pt x="1504" y="0"/>
                  </a:moveTo>
                  <a:lnTo>
                    <a:pt x="1512" y="0"/>
                  </a:lnTo>
                  <a:lnTo>
                    <a:pt x="1512" y="8"/>
                  </a:lnTo>
                  <a:lnTo>
                    <a:pt x="1504" y="8"/>
                  </a:lnTo>
                  <a:lnTo>
                    <a:pt x="1504" y="0"/>
                  </a:lnTo>
                  <a:close/>
                  <a:moveTo>
                    <a:pt x="1536" y="0"/>
                  </a:moveTo>
                  <a:lnTo>
                    <a:pt x="1544" y="0"/>
                  </a:lnTo>
                  <a:lnTo>
                    <a:pt x="1544" y="8"/>
                  </a:lnTo>
                  <a:lnTo>
                    <a:pt x="1536" y="8"/>
                  </a:lnTo>
                  <a:lnTo>
                    <a:pt x="1536" y="0"/>
                  </a:lnTo>
                  <a:close/>
                  <a:moveTo>
                    <a:pt x="1568" y="0"/>
                  </a:moveTo>
                  <a:lnTo>
                    <a:pt x="1576" y="0"/>
                  </a:lnTo>
                  <a:lnTo>
                    <a:pt x="1576" y="8"/>
                  </a:lnTo>
                  <a:lnTo>
                    <a:pt x="1568" y="8"/>
                  </a:lnTo>
                  <a:lnTo>
                    <a:pt x="1568" y="0"/>
                  </a:lnTo>
                  <a:close/>
                  <a:moveTo>
                    <a:pt x="1600" y="0"/>
                  </a:moveTo>
                  <a:lnTo>
                    <a:pt x="1608" y="0"/>
                  </a:lnTo>
                  <a:lnTo>
                    <a:pt x="1608" y="8"/>
                  </a:lnTo>
                  <a:lnTo>
                    <a:pt x="1600" y="8"/>
                  </a:lnTo>
                  <a:lnTo>
                    <a:pt x="1600" y="0"/>
                  </a:lnTo>
                  <a:close/>
                  <a:moveTo>
                    <a:pt x="1632" y="0"/>
                  </a:moveTo>
                  <a:lnTo>
                    <a:pt x="1640" y="0"/>
                  </a:lnTo>
                  <a:lnTo>
                    <a:pt x="1640" y="8"/>
                  </a:lnTo>
                  <a:lnTo>
                    <a:pt x="1632" y="8"/>
                  </a:lnTo>
                  <a:lnTo>
                    <a:pt x="1632" y="0"/>
                  </a:lnTo>
                  <a:close/>
                  <a:moveTo>
                    <a:pt x="1664" y="0"/>
                  </a:moveTo>
                  <a:lnTo>
                    <a:pt x="1672" y="0"/>
                  </a:lnTo>
                  <a:lnTo>
                    <a:pt x="1672" y="8"/>
                  </a:lnTo>
                  <a:lnTo>
                    <a:pt x="1664" y="8"/>
                  </a:lnTo>
                  <a:lnTo>
                    <a:pt x="1664" y="0"/>
                  </a:lnTo>
                  <a:close/>
                  <a:moveTo>
                    <a:pt x="1696" y="0"/>
                  </a:moveTo>
                  <a:lnTo>
                    <a:pt x="1704" y="0"/>
                  </a:lnTo>
                  <a:lnTo>
                    <a:pt x="1704" y="8"/>
                  </a:lnTo>
                  <a:lnTo>
                    <a:pt x="1696" y="8"/>
                  </a:lnTo>
                  <a:lnTo>
                    <a:pt x="1696" y="0"/>
                  </a:lnTo>
                  <a:close/>
                  <a:moveTo>
                    <a:pt x="1728" y="0"/>
                  </a:moveTo>
                  <a:lnTo>
                    <a:pt x="1736" y="0"/>
                  </a:lnTo>
                  <a:lnTo>
                    <a:pt x="1736" y="8"/>
                  </a:lnTo>
                  <a:lnTo>
                    <a:pt x="1728" y="8"/>
                  </a:lnTo>
                  <a:lnTo>
                    <a:pt x="1728" y="0"/>
                  </a:lnTo>
                  <a:close/>
                  <a:moveTo>
                    <a:pt x="1760" y="0"/>
                  </a:moveTo>
                  <a:lnTo>
                    <a:pt x="1768" y="0"/>
                  </a:lnTo>
                  <a:lnTo>
                    <a:pt x="1768" y="8"/>
                  </a:lnTo>
                  <a:lnTo>
                    <a:pt x="1760" y="8"/>
                  </a:lnTo>
                  <a:lnTo>
                    <a:pt x="1760" y="0"/>
                  </a:lnTo>
                  <a:close/>
                  <a:moveTo>
                    <a:pt x="1792" y="0"/>
                  </a:moveTo>
                  <a:lnTo>
                    <a:pt x="1800" y="0"/>
                  </a:lnTo>
                  <a:lnTo>
                    <a:pt x="1800" y="8"/>
                  </a:lnTo>
                  <a:lnTo>
                    <a:pt x="1792" y="8"/>
                  </a:lnTo>
                  <a:lnTo>
                    <a:pt x="1792" y="0"/>
                  </a:lnTo>
                  <a:close/>
                  <a:moveTo>
                    <a:pt x="1824" y="0"/>
                  </a:moveTo>
                  <a:lnTo>
                    <a:pt x="1832" y="0"/>
                  </a:lnTo>
                  <a:lnTo>
                    <a:pt x="1832" y="8"/>
                  </a:lnTo>
                  <a:lnTo>
                    <a:pt x="1824" y="8"/>
                  </a:lnTo>
                  <a:lnTo>
                    <a:pt x="1824" y="0"/>
                  </a:lnTo>
                  <a:close/>
                  <a:moveTo>
                    <a:pt x="1856" y="0"/>
                  </a:moveTo>
                  <a:lnTo>
                    <a:pt x="1864" y="0"/>
                  </a:lnTo>
                  <a:lnTo>
                    <a:pt x="1864" y="8"/>
                  </a:lnTo>
                  <a:lnTo>
                    <a:pt x="1856" y="8"/>
                  </a:lnTo>
                  <a:lnTo>
                    <a:pt x="1856" y="0"/>
                  </a:lnTo>
                  <a:close/>
                  <a:moveTo>
                    <a:pt x="1888" y="0"/>
                  </a:moveTo>
                  <a:lnTo>
                    <a:pt x="1896" y="0"/>
                  </a:lnTo>
                  <a:lnTo>
                    <a:pt x="1896" y="8"/>
                  </a:lnTo>
                  <a:lnTo>
                    <a:pt x="1888" y="8"/>
                  </a:lnTo>
                  <a:lnTo>
                    <a:pt x="1888" y="0"/>
                  </a:lnTo>
                  <a:close/>
                  <a:moveTo>
                    <a:pt x="1920" y="0"/>
                  </a:moveTo>
                  <a:lnTo>
                    <a:pt x="1928" y="0"/>
                  </a:lnTo>
                  <a:lnTo>
                    <a:pt x="1928" y="8"/>
                  </a:lnTo>
                  <a:lnTo>
                    <a:pt x="1920" y="8"/>
                  </a:lnTo>
                  <a:lnTo>
                    <a:pt x="1920" y="0"/>
                  </a:lnTo>
                  <a:close/>
                  <a:moveTo>
                    <a:pt x="1952" y="0"/>
                  </a:moveTo>
                  <a:lnTo>
                    <a:pt x="1960" y="0"/>
                  </a:lnTo>
                  <a:lnTo>
                    <a:pt x="1960" y="8"/>
                  </a:lnTo>
                  <a:lnTo>
                    <a:pt x="1952" y="8"/>
                  </a:lnTo>
                  <a:lnTo>
                    <a:pt x="1952" y="0"/>
                  </a:lnTo>
                  <a:close/>
                  <a:moveTo>
                    <a:pt x="1984" y="0"/>
                  </a:moveTo>
                  <a:lnTo>
                    <a:pt x="1992" y="0"/>
                  </a:lnTo>
                  <a:lnTo>
                    <a:pt x="1992" y="8"/>
                  </a:lnTo>
                  <a:lnTo>
                    <a:pt x="1984" y="8"/>
                  </a:lnTo>
                  <a:lnTo>
                    <a:pt x="1984" y="0"/>
                  </a:lnTo>
                  <a:close/>
                  <a:moveTo>
                    <a:pt x="2016" y="0"/>
                  </a:moveTo>
                  <a:lnTo>
                    <a:pt x="2024" y="0"/>
                  </a:lnTo>
                  <a:lnTo>
                    <a:pt x="2024" y="8"/>
                  </a:lnTo>
                  <a:lnTo>
                    <a:pt x="2016" y="8"/>
                  </a:lnTo>
                  <a:lnTo>
                    <a:pt x="2016" y="0"/>
                  </a:lnTo>
                  <a:close/>
                  <a:moveTo>
                    <a:pt x="2048" y="0"/>
                  </a:moveTo>
                  <a:lnTo>
                    <a:pt x="2056" y="0"/>
                  </a:lnTo>
                  <a:lnTo>
                    <a:pt x="2056" y="8"/>
                  </a:lnTo>
                  <a:lnTo>
                    <a:pt x="2048" y="8"/>
                  </a:lnTo>
                  <a:lnTo>
                    <a:pt x="2048" y="0"/>
                  </a:lnTo>
                  <a:close/>
                  <a:moveTo>
                    <a:pt x="2080" y="0"/>
                  </a:moveTo>
                  <a:lnTo>
                    <a:pt x="2088" y="0"/>
                  </a:lnTo>
                  <a:lnTo>
                    <a:pt x="2088" y="8"/>
                  </a:lnTo>
                  <a:lnTo>
                    <a:pt x="2080" y="8"/>
                  </a:lnTo>
                  <a:lnTo>
                    <a:pt x="2080" y="0"/>
                  </a:lnTo>
                  <a:close/>
                  <a:moveTo>
                    <a:pt x="2112" y="0"/>
                  </a:moveTo>
                  <a:lnTo>
                    <a:pt x="2120" y="0"/>
                  </a:lnTo>
                  <a:lnTo>
                    <a:pt x="2120" y="8"/>
                  </a:lnTo>
                  <a:lnTo>
                    <a:pt x="2112" y="8"/>
                  </a:lnTo>
                  <a:lnTo>
                    <a:pt x="2112" y="0"/>
                  </a:lnTo>
                  <a:close/>
                  <a:moveTo>
                    <a:pt x="2144" y="0"/>
                  </a:moveTo>
                  <a:lnTo>
                    <a:pt x="2152" y="0"/>
                  </a:lnTo>
                  <a:lnTo>
                    <a:pt x="2152" y="8"/>
                  </a:lnTo>
                  <a:lnTo>
                    <a:pt x="2144" y="8"/>
                  </a:lnTo>
                  <a:lnTo>
                    <a:pt x="2144" y="0"/>
                  </a:lnTo>
                  <a:close/>
                  <a:moveTo>
                    <a:pt x="2176" y="0"/>
                  </a:moveTo>
                  <a:lnTo>
                    <a:pt x="2184" y="0"/>
                  </a:lnTo>
                  <a:lnTo>
                    <a:pt x="2184" y="8"/>
                  </a:lnTo>
                  <a:lnTo>
                    <a:pt x="2176" y="8"/>
                  </a:lnTo>
                  <a:lnTo>
                    <a:pt x="2176" y="0"/>
                  </a:lnTo>
                  <a:close/>
                  <a:moveTo>
                    <a:pt x="2208" y="0"/>
                  </a:moveTo>
                  <a:lnTo>
                    <a:pt x="2216" y="0"/>
                  </a:lnTo>
                  <a:lnTo>
                    <a:pt x="2216" y="8"/>
                  </a:lnTo>
                  <a:lnTo>
                    <a:pt x="2208" y="8"/>
                  </a:lnTo>
                  <a:lnTo>
                    <a:pt x="2208" y="0"/>
                  </a:lnTo>
                  <a:close/>
                  <a:moveTo>
                    <a:pt x="2240" y="0"/>
                  </a:moveTo>
                  <a:lnTo>
                    <a:pt x="2248" y="0"/>
                  </a:lnTo>
                  <a:lnTo>
                    <a:pt x="2248" y="8"/>
                  </a:lnTo>
                  <a:lnTo>
                    <a:pt x="2240" y="8"/>
                  </a:lnTo>
                  <a:lnTo>
                    <a:pt x="2240" y="0"/>
                  </a:lnTo>
                  <a:close/>
                  <a:moveTo>
                    <a:pt x="2272" y="0"/>
                  </a:moveTo>
                  <a:lnTo>
                    <a:pt x="2280" y="0"/>
                  </a:lnTo>
                  <a:lnTo>
                    <a:pt x="2280" y="8"/>
                  </a:lnTo>
                  <a:lnTo>
                    <a:pt x="2272" y="8"/>
                  </a:lnTo>
                  <a:lnTo>
                    <a:pt x="2272" y="0"/>
                  </a:lnTo>
                  <a:close/>
                  <a:moveTo>
                    <a:pt x="2304" y="0"/>
                  </a:moveTo>
                  <a:lnTo>
                    <a:pt x="2312" y="0"/>
                  </a:lnTo>
                  <a:lnTo>
                    <a:pt x="2312" y="8"/>
                  </a:lnTo>
                  <a:lnTo>
                    <a:pt x="2304" y="8"/>
                  </a:lnTo>
                  <a:lnTo>
                    <a:pt x="2304" y="0"/>
                  </a:lnTo>
                  <a:close/>
                  <a:moveTo>
                    <a:pt x="2336" y="0"/>
                  </a:moveTo>
                  <a:lnTo>
                    <a:pt x="2344" y="0"/>
                  </a:lnTo>
                  <a:lnTo>
                    <a:pt x="2344" y="8"/>
                  </a:lnTo>
                  <a:lnTo>
                    <a:pt x="2336" y="8"/>
                  </a:lnTo>
                  <a:lnTo>
                    <a:pt x="2336" y="0"/>
                  </a:lnTo>
                  <a:close/>
                  <a:moveTo>
                    <a:pt x="2368" y="0"/>
                  </a:moveTo>
                  <a:lnTo>
                    <a:pt x="2376" y="0"/>
                  </a:lnTo>
                  <a:lnTo>
                    <a:pt x="2376" y="8"/>
                  </a:lnTo>
                  <a:lnTo>
                    <a:pt x="2368" y="8"/>
                  </a:lnTo>
                  <a:lnTo>
                    <a:pt x="2368" y="0"/>
                  </a:lnTo>
                  <a:close/>
                  <a:moveTo>
                    <a:pt x="2400" y="0"/>
                  </a:moveTo>
                  <a:lnTo>
                    <a:pt x="2408" y="0"/>
                  </a:lnTo>
                  <a:lnTo>
                    <a:pt x="2408" y="8"/>
                  </a:lnTo>
                  <a:lnTo>
                    <a:pt x="2400" y="8"/>
                  </a:lnTo>
                  <a:lnTo>
                    <a:pt x="2400" y="0"/>
                  </a:lnTo>
                  <a:close/>
                  <a:moveTo>
                    <a:pt x="2432" y="0"/>
                  </a:moveTo>
                  <a:lnTo>
                    <a:pt x="2440" y="0"/>
                  </a:lnTo>
                  <a:lnTo>
                    <a:pt x="2440" y="8"/>
                  </a:lnTo>
                  <a:lnTo>
                    <a:pt x="2432" y="8"/>
                  </a:lnTo>
                  <a:lnTo>
                    <a:pt x="2432" y="0"/>
                  </a:lnTo>
                  <a:close/>
                  <a:moveTo>
                    <a:pt x="2464" y="0"/>
                  </a:moveTo>
                  <a:lnTo>
                    <a:pt x="2472" y="0"/>
                  </a:lnTo>
                  <a:lnTo>
                    <a:pt x="2472" y="8"/>
                  </a:lnTo>
                  <a:lnTo>
                    <a:pt x="2464" y="8"/>
                  </a:lnTo>
                  <a:lnTo>
                    <a:pt x="2464" y="0"/>
                  </a:lnTo>
                  <a:close/>
                  <a:moveTo>
                    <a:pt x="2496" y="0"/>
                  </a:moveTo>
                  <a:lnTo>
                    <a:pt x="2504" y="0"/>
                  </a:lnTo>
                  <a:lnTo>
                    <a:pt x="2504" y="8"/>
                  </a:lnTo>
                  <a:lnTo>
                    <a:pt x="2496" y="8"/>
                  </a:lnTo>
                  <a:lnTo>
                    <a:pt x="2496" y="0"/>
                  </a:lnTo>
                  <a:close/>
                  <a:moveTo>
                    <a:pt x="2528" y="0"/>
                  </a:moveTo>
                  <a:lnTo>
                    <a:pt x="2536" y="0"/>
                  </a:lnTo>
                  <a:lnTo>
                    <a:pt x="2536" y="8"/>
                  </a:lnTo>
                  <a:lnTo>
                    <a:pt x="2528" y="8"/>
                  </a:lnTo>
                  <a:lnTo>
                    <a:pt x="2528" y="0"/>
                  </a:lnTo>
                  <a:close/>
                  <a:moveTo>
                    <a:pt x="2560" y="0"/>
                  </a:moveTo>
                  <a:lnTo>
                    <a:pt x="2568" y="0"/>
                  </a:lnTo>
                  <a:lnTo>
                    <a:pt x="2568" y="8"/>
                  </a:lnTo>
                  <a:lnTo>
                    <a:pt x="2560" y="8"/>
                  </a:lnTo>
                  <a:lnTo>
                    <a:pt x="2560" y="0"/>
                  </a:lnTo>
                  <a:close/>
                  <a:moveTo>
                    <a:pt x="2592" y="0"/>
                  </a:moveTo>
                  <a:lnTo>
                    <a:pt x="2600" y="0"/>
                  </a:lnTo>
                  <a:lnTo>
                    <a:pt x="2600" y="8"/>
                  </a:lnTo>
                  <a:lnTo>
                    <a:pt x="2592" y="8"/>
                  </a:lnTo>
                  <a:lnTo>
                    <a:pt x="2592" y="0"/>
                  </a:lnTo>
                  <a:close/>
                  <a:moveTo>
                    <a:pt x="2624" y="0"/>
                  </a:moveTo>
                  <a:lnTo>
                    <a:pt x="2632" y="0"/>
                  </a:lnTo>
                  <a:lnTo>
                    <a:pt x="2632" y="8"/>
                  </a:lnTo>
                  <a:lnTo>
                    <a:pt x="2624" y="8"/>
                  </a:lnTo>
                  <a:lnTo>
                    <a:pt x="2624" y="0"/>
                  </a:lnTo>
                  <a:close/>
                  <a:moveTo>
                    <a:pt x="2656" y="0"/>
                  </a:moveTo>
                  <a:lnTo>
                    <a:pt x="2664" y="0"/>
                  </a:lnTo>
                  <a:lnTo>
                    <a:pt x="2664" y="8"/>
                  </a:lnTo>
                  <a:lnTo>
                    <a:pt x="2656" y="8"/>
                  </a:lnTo>
                  <a:lnTo>
                    <a:pt x="2656" y="0"/>
                  </a:lnTo>
                  <a:close/>
                  <a:moveTo>
                    <a:pt x="2688" y="0"/>
                  </a:moveTo>
                  <a:lnTo>
                    <a:pt x="2697" y="0"/>
                  </a:lnTo>
                  <a:lnTo>
                    <a:pt x="2697" y="8"/>
                  </a:lnTo>
                  <a:lnTo>
                    <a:pt x="2688" y="8"/>
                  </a:lnTo>
                  <a:lnTo>
                    <a:pt x="2688" y="0"/>
                  </a:lnTo>
                  <a:close/>
                  <a:moveTo>
                    <a:pt x="2721" y="0"/>
                  </a:moveTo>
                  <a:lnTo>
                    <a:pt x="2728" y="0"/>
                  </a:lnTo>
                  <a:lnTo>
                    <a:pt x="2728" y="8"/>
                  </a:lnTo>
                  <a:lnTo>
                    <a:pt x="2721" y="8"/>
                  </a:lnTo>
                  <a:lnTo>
                    <a:pt x="2721" y="0"/>
                  </a:lnTo>
                  <a:close/>
                  <a:moveTo>
                    <a:pt x="2752" y="0"/>
                  </a:moveTo>
                  <a:lnTo>
                    <a:pt x="2760" y="0"/>
                  </a:lnTo>
                  <a:lnTo>
                    <a:pt x="2760" y="8"/>
                  </a:lnTo>
                  <a:lnTo>
                    <a:pt x="2752" y="8"/>
                  </a:lnTo>
                  <a:lnTo>
                    <a:pt x="2752" y="0"/>
                  </a:lnTo>
                  <a:close/>
                  <a:moveTo>
                    <a:pt x="2784" y="0"/>
                  </a:moveTo>
                  <a:lnTo>
                    <a:pt x="2793" y="0"/>
                  </a:lnTo>
                  <a:lnTo>
                    <a:pt x="2793" y="8"/>
                  </a:lnTo>
                  <a:lnTo>
                    <a:pt x="2784" y="8"/>
                  </a:lnTo>
                  <a:lnTo>
                    <a:pt x="2784" y="0"/>
                  </a:lnTo>
                  <a:close/>
                  <a:moveTo>
                    <a:pt x="2817" y="0"/>
                  </a:moveTo>
                  <a:lnTo>
                    <a:pt x="2824" y="0"/>
                  </a:lnTo>
                  <a:lnTo>
                    <a:pt x="2824" y="8"/>
                  </a:lnTo>
                  <a:lnTo>
                    <a:pt x="2817" y="8"/>
                  </a:lnTo>
                  <a:lnTo>
                    <a:pt x="2817" y="0"/>
                  </a:lnTo>
                  <a:close/>
                  <a:moveTo>
                    <a:pt x="2848" y="0"/>
                  </a:moveTo>
                  <a:lnTo>
                    <a:pt x="2856" y="0"/>
                  </a:lnTo>
                  <a:lnTo>
                    <a:pt x="2856" y="8"/>
                  </a:lnTo>
                  <a:lnTo>
                    <a:pt x="2848" y="8"/>
                  </a:lnTo>
                  <a:lnTo>
                    <a:pt x="2848" y="0"/>
                  </a:lnTo>
                  <a:close/>
                  <a:moveTo>
                    <a:pt x="2880" y="0"/>
                  </a:moveTo>
                  <a:lnTo>
                    <a:pt x="2889" y="0"/>
                  </a:lnTo>
                  <a:lnTo>
                    <a:pt x="2889" y="8"/>
                  </a:lnTo>
                  <a:lnTo>
                    <a:pt x="2880" y="8"/>
                  </a:lnTo>
                  <a:lnTo>
                    <a:pt x="2880" y="0"/>
                  </a:lnTo>
                  <a:close/>
                  <a:moveTo>
                    <a:pt x="2913" y="0"/>
                  </a:moveTo>
                  <a:lnTo>
                    <a:pt x="2920" y="0"/>
                  </a:lnTo>
                  <a:lnTo>
                    <a:pt x="2920" y="8"/>
                  </a:lnTo>
                  <a:lnTo>
                    <a:pt x="2913" y="8"/>
                  </a:lnTo>
                  <a:lnTo>
                    <a:pt x="2913" y="0"/>
                  </a:lnTo>
                  <a:close/>
                  <a:moveTo>
                    <a:pt x="2944" y="0"/>
                  </a:moveTo>
                  <a:lnTo>
                    <a:pt x="2952" y="0"/>
                  </a:lnTo>
                  <a:lnTo>
                    <a:pt x="2952" y="8"/>
                  </a:lnTo>
                  <a:lnTo>
                    <a:pt x="2944" y="8"/>
                  </a:lnTo>
                  <a:lnTo>
                    <a:pt x="2944" y="0"/>
                  </a:lnTo>
                  <a:close/>
                  <a:moveTo>
                    <a:pt x="2976" y="0"/>
                  </a:moveTo>
                  <a:lnTo>
                    <a:pt x="2985" y="0"/>
                  </a:lnTo>
                  <a:lnTo>
                    <a:pt x="2985" y="8"/>
                  </a:lnTo>
                  <a:lnTo>
                    <a:pt x="2976" y="8"/>
                  </a:lnTo>
                  <a:lnTo>
                    <a:pt x="2976" y="0"/>
                  </a:lnTo>
                  <a:close/>
                  <a:moveTo>
                    <a:pt x="3009" y="0"/>
                  </a:moveTo>
                  <a:lnTo>
                    <a:pt x="3017" y="0"/>
                  </a:lnTo>
                  <a:lnTo>
                    <a:pt x="3017" y="8"/>
                  </a:lnTo>
                  <a:lnTo>
                    <a:pt x="3009" y="8"/>
                  </a:lnTo>
                  <a:lnTo>
                    <a:pt x="3009" y="0"/>
                  </a:lnTo>
                  <a:close/>
                  <a:moveTo>
                    <a:pt x="3041" y="0"/>
                  </a:moveTo>
                  <a:lnTo>
                    <a:pt x="3048" y="0"/>
                  </a:lnTo>
                  <a:lnTo>
                    <a:pt x="3048" y="8"/>
                  </a:lnTo>
                  <a:lnTo>
                    <a:pt x="3041" y="8"/>
                  </a:lnTo>
                  <a:lnTo>
                    <a:pt x="3041" y="0"/>
                  </a:lnTo>
                  <a:close/>
                  <a:moveTo>
                    <a:pt x="3072" y="0"/>
                  </a:moveTo>
                  <a:lnTo>
                    <a:pt x="3081" y="0"/>
                  </a:lnTo>
                  <a:lnTo>
                    <a:pt x="3081" y="8"/>
                  </a:lnTo>
                  <a:lnTo>
                    <a:pt x="3072" y="8"/>
                  </a:lnTo>
                  <a:lnTo>
                    <a:pt x="3072" y="0"/>
                  </a:lnTo>
                  <a:close/>
                  <a:moveTo>
                    <a:pt x="3105" y="0"/>
                  </a:moveTo>
                  <a:lnTo>
                    <a:pt x="3113" y="0"/>
                  </a:lnTo>
                  <a:lnTo>
                    <a:pt x="3113" y="8"/>
                  </a:lnTo>
                  <a:lnTo>
                    <a:pt x="3105" y="8"/>
                  </a:lnTo>
                  <a:lnTo>
                    <a:pt x="3105" y="0"/>
                  </a:lnTo>
                  <a:close/>
                  <a:moveTo>
                    <a:pt x="3137" y="0"/>
                  </a:moveTo>
                  <a:lnTo>
                    <a:pt x="3144" y="0"/>
                  </a:lnTo>
                  <a:lnTo>
                    <a:pt x="3144" y="8"/>
                  </a:lnTo>
                  <a:lnTo>
                    <a:pt x="3137" y="8"/>
                  </a:lnTo>
                  <a:lnTo>
                    <a:pt x="3137" y="0"/>
                  </a:lnTo>
                  <a:close/>
                  <a:moveTo>
                    <a:pt x="3168" y="0"/>
                  </a:moveTo>
                  <a:lnTo>
                    <a:pt x="3177" y="0"/>
                  </a:lnTo>
                  <a:lnTo>
                    <a:pt x="3177" y="8"/>
                  </a:lnTo>
                  <a:lnTo>
                    <a:pt x="3168" y="8"/>
                  </a:lnTo>
                  <a:lnTo>
                    <a:pt x="3168" y="0"/>
                  </a:lnTo>
                  <a:close/>
                  <a:moveTo>
                    <a:pt x="3201" y="0"/>
                  </a:moveTo>
                  <a:lnTo>
                    <a:pt x="3209" y="0"/>
                  </a:lnTo>
                  <a:lnTo>
                    <a:pt x="3209" y="8"/>
                  </a:lnTo>
                  <a:lnTo>
                    <a:pt x="3201" y="8"/>
                  </a:lnTo>
                  <a:lnTo>
                    <a:pt x="3201" y="0"/>
                  </a:lnTo>
                  <a:close/>
                  <a:moveTo>
                    <a:pt x="3233" y="0"/>
                  </a:moveTo>
                  <a:lnTo>
                    <a:pt x="3240" y="0"/>
                  </a:lnTo>
                  <a:lnTo>
                    <a:pt x="3240" y="8"/>
                  </a:lnTo>
                  <a:lnTo>
                    <a:pt x="3233" y="8"/>
                  </a:lnTo>
                  <a:lnTo>
                    <a:pt x="3233" y="0"/>
                  </a:lnTo>
                  <a:close/>
                  <a:moveTo>
                    <a:pt x="3264" y="0"/>
                  </a:moveTo>
                  <a:lnTo>
                    <a:pt x="3273" y="0"/>
                  </a:lnTo>
                  <a:lnTo>
                    <a:pt x="3273" y="8"/>
                  </a:lnTo>
                  <a:lnTo>
                    <a:pt x="3264" y="8"/>
                  </a:lnTo>
                  <a:lnTo>
                    <a:pt x="3264" y="0"/>
                  </a:lnTo>
                  <a:close/>
                  <a:moveTo>
                    <a:pt x="3297" y="0"/>
                  </a:moveTo>
                  <a:lnTo>
                    <a:pt x="3305" y="0"/>
                  </a:lnTo>
                  <a:lnTo>
                    <a:pt x="3305" y="8"/>
                  </a:lnTo>
                  <a:lnTo>
                    <a:pt x="3297" y="8"/>
                  </a:lnTo>
                  <a:lnTo>
                    <a:pt x="3297" y="0"/>
                  </a:lnTo>
                  <a:close/>
                  <a:moveTo>
                    <a:pt x="3329" y="0"/>
                  </a:moveTo>
                  <a:lnTo>
                    <a:pt x="3337" y="0"/>
                  </a:lnTo>
                  <a:lnTo>
                    <a:pt x="3337" y="8"/>
                  </a:lnTo>
                  <a:lnTo>
                    <a:pt x="3329" y="8"/>
                  </a:lnTo>
                  <a:lnTo>
                    <a:pt x="3329" y="0"/>
                  </a:lnTo>
                  <a:close/>
                  <a:moveTo>
                    <a:pt x="3361" y="0"/>
                  </a:moveTo>
                  <a:lnTo>
                    <a:pt x="3369" y="0"/>
                  </a:lnTo>
                  <a:lnTo>
                    <a:pt x="3369" y="8"/>
                  </a:lnTo>
                  <a:lnTo>
                    <a:pt x="3361" y="8"/>
                  </a:lnTo>
                  <a:lnTo>
                    <a:pt x="3361" y="0"/>
                  </a:lnTo>
                  <a:close/>
                  <a:moveTo>
                    <a:pt x="3393" y="0"/>
                  </a:moveTo>
                  <a:lnTo>
                    <a:pt x="3401" y="0"/>
                  </a:lnTo>
                  <a:lnTo>
                    <a:pt x="3401" y="8"/>
                  </a:lnTo>
                  <a:lnTo>
                    <a:pt x="3393" y="8"/>
                  </a:lnTo>
                  <a:lnTo>
                    <a:pt x="3393" y="0"/>
                  </a:lnTo>
                  <a:close/>
                  <a:moveTo>
                    <a:pt x="3425" y="0"/>
                  </a:moveTo>
                  <a:lnTo>
                    <a:pt x="3433" y="0"/>
                  </a:lnTo>
                  <a:lnTo>
                    <a:pt x="3433" y="8"/>
                  </a:lnTo>
                  <a:lnTo>
                    <a:pt x="3425" y="8"/>
                  </a:lnTo>
                  <a:lnTo>
                    <a:pt x="3425" y="0"/>
                  </a:lnTo>
                  <a:close/>
                  <a:moveTo>
                    <a:pt x="3457" y="0"/>
                  </a:moveTo>
                  <a:lnTo>
                    <a:pt x="3465" y="0"/>
                  </a:lnTo>
                  <a:lnTo>
                    <a:pt x="3465" y="8"/>
                  </a:lnTo>
                  <a:lnTo>
                    <a:pt x="3457" y="8"/>
                  </a:lnTo>
                  <a:lnTo>
                    <a:pt x="3457" y="0"/>
                  </a:lnTo>
                  <a:close/>
                  <a:moveTo>
                    <a:pt x="3489" y="0"/>
                  </a:moveTo>
                  <a:lnTo>
                    <a:pt x="3497" y="0"/>
                  </a:lnTo>
                  <a:lnTo>
                    <a:pt x="3497" y="8"/>
                  </a:lnTo>
                  <a:lnTo>
                    <a:pt x="3489" y="8"/>
                  </a:lnTo>
                  <a:lnTo>
                    <a:pt x="3489" y="0"/>
                  </a:lnTo>
                  <a:close/>
                  <a:moveTo>
                    <a:pt x="3521" y="0"/>
                  </a:moveTo>
                  <a:lnTo>
                    <a:pt x="3529" y="0"/>
                  </a:lnTo>
                  <a:lnTo>
                    <a:pt x="3529" y="8"/>
                  </a:lnTo>
                  <a:lnTo>
                    <a:pt x="3521" y="8"/>
                  </a:lnTo>
                  <a:lnTo>
                    <a:pt x="3521" y="0"/>
                  </a:lnTo>
                  <a:close/>
                  <a:moveTo>
                    <a:pt x="3553" y="0"/>
                  </a:moveTo>
                  <a:lnTo>
                    <a:pt x="3561" y="0"/>
                  </a:lnTo>
                  <a:lnTo>
                    <a:pt x="3561" y="8"/>
                  </a:lnTo>
                  <a:lnTo>
                    <a:pt x="3553" y="8"/>
                  </a:lnTo>
                  <a:lnTo>
                    <a:pt x="3553" y="0"/>
                  </a:lnTo>
                  <a:close/>
                  <a:moveTo>
                    <a:pt x="3585" y="0"/>
                  </a:moveTo>
                  <a:lnTo>
                    <a:pt x="3593" y="0"/>
                  </a:lnTo>
                  <a:lnTo>
                    <a:pt x="3593" y="8"/>
                  </a:lnTo>
                  <a:lnTo>
                    <a:pt x="3585" y="8"/>
                  </a:lnTo>
                  <a:lnTo>
                    <a:pt x="3585" y="0"/>
                  </a:lnTo>
                  <a:close/>
                  <a:moveTo>
                    <a:pt x="3617" y="0"/>
                  </a:moveTo>
                  <a:lnTo>
                    <a:pt x="3625" y="0"/>
                  </a:lnTo>
                  <a:lnTo>
                    <a:pt x="3625" y="8"/>
                  </a:lnTo>
                  <a:lnTo>
                    <a:pt x="3617" y="8"/>
                  </a:lnTo>
                  <a:lnTo>
                    <a:pt x="3617" y="0"/>
                  </a:lnTo>
                  <a:close/>
                  <a:moveTo>
                    <a:pt x="3649" y="0"/>
                  </a:moveTo>
                  <a:lnTo>
                    <a:pt x="3657" y="0"/>
                  </a:lnTo>
                  <a:lnTo>
                    <a:pt x="3657" y="8"/>
                  </a:lnTo>
                  <a:lnTo>
                    <a:pt x="3649" y="8"/>
                  </a:lnTo>
                  <a:lnTo>
                    <a:pt x="3649" y="0"/>
                  </a:lnTo>
                  <a:close/>
                  <a:moveTo>
                    <a:pt x="3681" y="0"/>
                  </a:moveTo>
                  <a:lnTo>
                    <a:pt x="3689" y="0"/>
                  </a:lnTo>
                  <a:lnTo>
                    <a:pt x="3689" y="8"/>
                  </a:lnTo>
                  <a:lnTo>
                    <a:pt x="3681" y="8"/>
                  </a:lnTo>
                  <a:lnTo>
                    <a:pt x="3681" y="0"/>
                  </a:lnTo>
                  <a:close/>
                  <a:moveTo>
                    <a:pt x="3713" y="0"/>
                  </a:moveTo>
                  <a:lnTo>
                    <a:pt x="3721" y="0"/>
                  </a:lnTo>
                  <a:lnTo>
                    <a:pt x="3721" y="8"/>
                  </a:lnTo>
                  <a:lnTo>
                    <a:pt x="3713" y="8"/>
                  </a:lnTo>
                  <a:lnTo>
                    <a:pt x="3713" y="0"/>
                  </a:lnTo>
                  <a:close/>
                  <a:moveTo>
                    <a:pt x="3745" y="0"/>
                  </a:moveTo>
                  <a:lnTo>
                    <a:pt x="3753" y="0"/>
                  </a:lnTo>
                  <a:lnTo>
                    <a:pt x="3753" y="8"/>
                  </a:lnTo>
                  <a:lnTo>
                    <a:pt x="3745" y="8"/>
                  </a:lnTo>
                  <a:lnTo>
                    <a:pt x="3745" y="0"/>
                  </a:lnTo>
                  <a:close/>
                  <a:moveTo>
                    <a:pt x="3777" y="0"/>
                  </a:moveTo>
                  <a:lnTo>
                    <a:pt x="3785" y="0"/>
                  </a:lnTo>
                  <a:lnTo>
                    <a:pt x="3785" y="8"/>
                  </a:lnTo>
                  <a:lnTo>
                    <a:pt x="3777" y="8"/>
                  </a:lnTo>
                  <a:lnTo>
                    <a:pt x="3777" y="0"/>
                  </a:lnTo>
                  <a:close/>
                  <a:moveTo>
                    <a:pt x="3809" y="0"/>
                  </a:moveTo>
                  <a:lnTo>
                    <a:pt x="3817" y="0"/>
                  </a:lnTo>
                  <a:lnTo>
                    <a:pt x="3817" y="8"/>
                  </a:lnTo>
                  <a:lnTo>
                    <a:pt x="3809" y="8"/>
                  </a:lnTo>
                  <a:lnTo>
                    <a:pt x="3809" y="0"/>
                  </a:lnTo>
                  <a:close/>
                  <a:moveTo>
                    <a:pt x="3841" y="0"/>
                  </a:moveTo>
                  <a:lnTo>
                    <a:pt x="3849" y="0"/>
                  </a:lnTo>
                  <a:lnTo>
                    <a:pt x="3849" y="8"/>
                  </a:lnTo>
                  <a:lnTo>
                    <a:pt x="3841" y="8"/>
                  </a:lnTo>
                  <a:lnTo>
                    <a:pt x="3841" y="0"/>
                  </a:lnTo>
                  <a:close/>
                  <a:moveTo>
                    <a:pt x="3873" y="0"/>
                  </a:moveTo>
                  <a:lnTo>
                    <a:pt x="3881" y="0"/>
                  </a:lnTo>
                  <a:lnTo>
                    <a:pt x="3881" y="8"/>
                  </a:lnTo>
                  <a:lnTo>
                    <a:pt x="3873" y="8"/>
                  </a:lnTo>
                  <a:lnTo>
                    <a:pt x="3873" y="0"/>
                  </a:lnTo>
                  <a:close/>
                  <a:moveTo>
                    <a:pt x="3905" y="0"/>
                  </a:moveTo>
                  <a:lnTo>
                    <a:pt x="3913" y="0"/>
                  </a:lnTo>
                  <a:lnTo>
                    <a:pt x="3913" y="8"/>
                  </a:lnTo>
                  <a:lnTo>
                    <a:pt x="3905" y="8"/>
                  </a:lnTo>
                  <a:lnTo>
                    <a:pt x="3905" y="0"/>
                  </a:lnTo>
                  <a:close/>
                  <a:moveTo>
                    <a:pt x="3937" y="0"/>
                  </a:moveTo>
                  <a:lnTo>
                    <a:pt x="3945" y="0"/>
                  </a:lnTo>
                  <a:lnTo>
                    <a:pt x="3945" y="8"/>
                  </a:lnTo>
                  <a:lnTo>
                    <a:pt x="3937" y="8"/>
                  </a:lnTo>
                  <a:lnTo>
                    <a:pt x="3937" y="0"/>
                  </a:lnTo>
                  <a:close/>
                  <a:moveTo>
                    <a:pt x="3969" y="0"/>
                  </a:moveTo>
                  <a:lnTo>
                    <a:pt x="3977" y="0"/>
                  </a:lnTo>
                  <a:lnTo>
                    <a:pt x="3977" y="8"/>
                  </a:lnTo>
                  <a:lnTo>
                    <a:pt x="3969" y="8"/>
                  </a:lnTo>
                  <a:lnTo>
                    <a:pt x="3969" y="0"/>
                  </a:lnTo>
                  <a:close/>
                  <a:moveTo>
                    <a:pt x="4001" y="0"/>
                  </a:moveTo>
                  <a:lnTo>
                    <a:pt x="4009" y="0"/>
                  </a:lnTo>
                  <a:lnTo>
                    <a:pt x="4009" y="8"/>
                  </a:lnTo>
                  <a:lnTo>
                    <a:pt x="4001" y="8"/>
                  </a:lnTo>
                  <a:lnTo>
                    <a:pt x="4001" y="0"/>
                  </a:lnTo>
                  <a:close/>
                  <a:moveTo>
                    <a:pt x="4033" y="0"/>
                  </a:moveTo>
                  <a:lnTo>
                    <a:pt x="4041" y="0"/>
                  </a:lnTo>
                  <a:lnTo>
                    <a:pt x="4041" y="8"/>
                  </a:lnTo>
                  <a:lnTo>
                    <a:pt x="4033" y="8"/>
                  </a:lnTo>
                  <a:lnTo>
                    <a:pt x="4033" y="0"/>
                  </a:lnTo>
                  <a:close/>
                  <a:moveTo>
                    <a:pt x="4065" y="0"/>
                  </a:moveTo>
                  <a:lnTo>
                    <a:pt x="4073" y="0"/>
                  </a:lnTo>
                  <a:lnTo>
                    <a:pt x="4073" y="8"/>
                  </a:lnTo>
                  <a:lnTo>
                    <a:pt x="4065" y="8"/>
                  </a:lnTo>
                  <a:lnTo>
                    <a:pt x="4065" y="0"/>
                  </a:lnTo>
                  <a:close/>
                  <a:moveTo>
                    <a:pt x="4097" y="0"/>
                  </a:moveTo>
                  <a:lnTo>
                    <a:pt x="4105" y="0"/>
                  </a:lnTo>
                  <a:lnTo>
                    <a:pt x="4105" y="8"/>
                  </a:lnTo>
                  <a:lnTo>
                    <a:pt x="4097" y="8"/>
                  </a:lnTo>
                  <a:lnTo>
                    <a:pt x="4097" y="0"/>
                  </a:lnTo>
                  <a:close/>
                  <a:moveTo>
                    <a:pt x="4129" y="0"/>
                  </a:moveTo>
                  <a:lnTo>
                    <a:pt x="4137" y="0"/>
                  </a:lnTo>
                  <a:lnTo>
                    <a:pt x="4137" y="8"/>
                  </a:lnTo>
                  <a:lnTo>
                    <a:pt x="4129" y="8"/>
                  </a:lnTo>
                  <a:lnTo>
                    <a:pt x="4129" y="0"/>
                  </a:lnTo>
                  <a:close/>
                  <a:moveTo>
                    <a:pt x="4161" y="0"/>
                  </a:moveTo>
                  <a:lnTo>
                    <a:pt x="4169" y="0"/>
                  </a:lnTo>
                  <a:lnTo>
                    <a:pt x="4169" y="8"/>
                  </a:lnTo>
                  <a:lnTo>
                    <a:pt x="4161" y="8"/>
                  </a:lnTo>
                  <a:lnTo>
                    <a:pt x="4161" y="0"/>
                  </a:lnTo>
                  <a:close/>
                  <a:moveTo>
                    <a:pt x="4193" y="0"/>
                  </a:moveTo>
                  <a:lnTo>
                    <a:pt x="4201" y="0"/>
                  </a:lnTo>
                  <a:lnTo>
                    <a:pt x="4201" y="8"/>
                  </a:lnTo>
                  <a:lnTo>
                    <a:pt x="4193" y="8"/>
                  </a:lnTo>
                  <a:lnTo>
                    <a:pt x="4193" y="0"/>
                  </a:lnTo>
                  <a:close/>
                  <a:moveTo>
                    <a:pt x="4225" y="0"/>
                  </a:moveTo>
                  <a:lnTo>
                    <a:pt x="4233" y="0"/>
                  </a:lnTo>
                  <a:lnTo>
                    <a:pt x="4233" y="8"/>
                  </a:lnTo>
                  <a:lnTo>
                    <a:pt x="4225" y="8"/>
                  </a:lnTo>
                  <a:lnTo>
                    <a:pt x="4225" y="0"/>
                  </a:lnTo>
                  <a:close/>
                  <a:moveTo>
                    <a:pt x="4257" y="0"/>
                  </a:moveTo>
                  <a:lnTo>
                    <a:pt x="4265" y="0"/>
                  </a:lnTo>
                  <a:lnTo>
                    <a:pt x="4265" y="8"/>
                  </a:lnTo>
                  <a:lnTo>
                    <a:pt x="4257" y="8"/>
                  </a:lnTo>
                  <a:lnTo>
                    <a:pt x="4257" y="0"/>
                  </a:lnTo>
                  <a:close/>
                  <a:moveTo>
                    <a:pt x="4289" y="0"/>
                  </a:moveTo>
                  <a:lnTo>
                    <a:pt x="4297" y="0"/>
                  </a:lnTo>
                  <a:lnTo>
                    <a:pt x="4297" y="8"/>
                  </a:lnTo>
                  <a:lnTo>
                    <a:pt x="4289" y="8"/>
                  </a:lnTo>
                  <a:lnTo>
                    <a:pt x="4289" y="0"/>
                  </a:lnTo>
                  <a:close/>
                  <a:moveTo>
                    <a:pt x="4321" y="0"/>
                  </a:moveTo>
                  <a:lnTo>
                    <a:pt x="4329" y="0"/>
                  </a:lnTo>
                  <a:lnTo>
                    <a:pt x="4329" y="8"/>
                  </a:lnTo>
                  <a:lnTo>
                    <a:pt x="4321" y="8"/>
                  </a:lnTo>
                  <a:lnTo>
                    <a:pt x="4321" y="0"/>
                  </a:lnTo>
                  <a:close/>
                  <a:moveTo>
                    <a:pt x="4353" y="0"/>
                  </a:moveTo>
                  <a:lnTo>
                    <a:pt x="4361" y="0"/>
                  </a:lnTo>
                  <a:lnTo>
                    <a:pt x="4361" y="8"/>
                  </a:lnTo>
                  <a:lnTo>
                    <a:pt x="4353" y="8"/>
                  </a:lnTo>
                  <a:lnTo>
                    <a:pt x="4353" y="0"/>
                  </a:lnTo>
                  <a:close/>
                  <a:moveTo>
                    <a:pt x="4385" y="0"/>
                  </a:moveTo>
                  <a:lnTo>
                    <a:pt x="4393" y="0"/>
                  </a:lnTo>
                  <a:lnTo>
                    <a:pt x="4393" y="8"/>
                  </a:lnTo>
                  <a:lnTo>
                    <a:pt x="4385" y="8"/>
                  </a:lnTo>
                  <a:lnTo>
                    <a:pt x="4385" y="0"/>
                  </a:lnTo>
                  <a:close/>
                  <a:moveTo>
                    <a:pt x="4417" y="0"/>
                  </a:moveTo>
                  <a:lnTo>
                    <a:pt x="4425" y="0"/>
                  </a:lnTo>
                  <a:lnTo>
                    <a:pt x="4425" y="8"/>
                  </a:lnTo>
                  <a:lnTo>
                    <a:pt x="4417" y="8"/>
                  </a:lnTo>
                  <a:lnTo>
                    <a:pt x="4417" y="0"/>
                  </a:lnTo>
                  <a:close/>
                  <a:moveTo>
                    <a:pt x="4449" y="0"/>
                  </a:moveTo>
                  <a:lnTo>
                    <a:pt x="4457" y="0"/>
                  </a:lnTo>
                  <a:lnTo>
                    <a:pt x="4457" y="8"/>
                  </a:lnTo>
                  <a:lnTo>
                    <a:pt x="4449" y="8"/>
                  </a:lnTo>
                  <a:lnTo>
                    <a:pt x="4449" y="0"/>
                  </a:lnTo>
                  <a:close/>
                  <a:moveTo>
                    <a:pt x="4481" y="0"/>
                  </a:moveTo>
                  <a:lnTo>
                    <a:pt x="4489" y="0"/>
                  </a:lnTo>
                  <a:lnTo>
                    <a:pt x="4489" y="8"/>
                  </a:lnTo>
                  <a:lnTo>
                    <a:pt x="4481" y="8"/>
                  </a:lnTo>
                  <a:lnTo>
                    <a:pt x="4481" y="0"/>
                  </a:lnTo>
                  <a:close/>
                  <a:moveTo>
                    <a:pt x="4513" y="0"/>
                  </a:moveTo>
                  <a:lnTo>
                    <a:pt x="4521" y="0"/>
                  </a:lnTo>
                  <a:lnTo>
                    <a:pt x="4521" y="8"/>
                  </a:lnTo>
                  <a:lnTo>
                    <a:pt x="4513" y="8"/>
                  </a:lnTo>
                  <a:lnTo>
                    <a:pt x="4513" y="0"/>
                  </a:lnTo>
                  <a:close/>
                  <a:moveTo>
                    <a:pt x="4545" y="0"/>
                  </a:moveTo>
                  <a:lnTo>
                    <a:pt x="4553" y="0"/>
                  </a:lnTo>
                  <a:lnTo>
                    <a:pt x="4553" y="8"/>
                  </a:lnTo>
                  <a:lnTo>
                    <a:pt x="4545" y="8"/>
                  </a:lnTo>
                  <a:lnTo>
                    <a:pt x="4545" y="0"/>
                  </a:lnTo>
                  <a:close/>
                  <a:moveTo>
                    <a:pt x="4577" y="0"/>
                  </a:moveTo>
                  <a:lnTo>
                    <a:pt x="4585" y="0"/>
                  </a:lnTo>
                  <a:lnTo>
                    <a:pt x="4585" y="8"/>
                  </a:lnTo>
                  <a:lnTo>
                    <a:pt x="4577" y="8"/>
                  </a:lnTo>
                  <a:lnTo>
                    <a:pt x="4577" y="0"/>
                  </a:lnTo>
                  <a:close/>
                  <a:moveTo>
                    <a:pt x="4609" y="0"/>
                  </a:moveTo>
                  <a:lnTo>
                    <a:pt x="4617" y="0"/>
                  </a:lnTo>
                  <a:lnTo>
                    <a:pt x="4617" y="8"/>
                  </a:lnTo>
                  <a:lnTo>
                    <a:pt x="4609" y="8"/>
                  </a:lnTo>
                  <a:lnTo>
                    <a:pt x="4609" y="0"/>
                  </a:lnTo>
                  <a:close/>
                  <a:moveTo>
                    <a:pt x="4641" y="0"/>
                  </a:moveTo>
                  <a:lnTo>
                    <a:pt x="4649" y="0"/>
                  </a:lnTo>
                  <a:lnTo>
                    <a:pt x="4649" y="8"/>
                  </a:lnTo>
                  <a:lnTo>
                    <a:pt x="4641" y="8"/>
                  </a:lnTo>
                  <a:lnTo>
                    <a:pt x="4641" y="0"/>
                  </a:lnTo>
                  <a:close/>
                  <a:moveTo>
                    <a:pt x="4673" y="0"/>
                  </a:moveTo>
                  <a:lnTo>
                    <a:pt x="4681" y="0"/>
                  </a:lnTo>
                  <a:lnTo>
                    <a:pt x="4681" y="8"/>
                  </a:lnTo>
                  <a:lnTo>
                    <a:pt x="4673" y="8"/>
                  </a:lnTo>
                  <a:lnTo>
                    <a:pt x="4673" y="0"/>
                  </a:lnTo>
                  <a:close/>
                  <a:moveTo>
                    <a:pt x="4705" y="0"/>
                  </a:moveTo>
                  <a:lnTo>
                    <a:pt x="4713" y="0"/>
                  </a:lnTo>
                  <a:lnTo>
                    <a:pt x="4713" y="8"/>
                  </a:lnTo>
                  <a:lnTo>
                    <a:pt x="4705" y="8"/>
                  </a:lnTo>
                  <a:lnTo>
                    <a:pt x="4705" y="0"/>
                  </a:lnTo>
                  <a:close/>
                  <a:moveTo>
                    <a:pt x="4737" y="0"/>
                  </a:moveTo>
                  <a:lnTo>
                    <a:pt x="4745" y="0"/>
                  </a:lnTo>
                  <a:lnTo>
                    <a:pt x="4745" y="8"/>
                  </a:lnTo>
                  <a:lnTo>
                    <a:pt x="4737" y="8"/>
                  </a:lnTo>
                  <a:lnTo>
                    <a:pt x="4737" y="0"/>
                  </a:lnTo>
                  <a:close/>
                  <a:moveTo>
                    <a:pt x="4769" y="0"/>
                  </a:moveTo>
                  <a:lnTo>
                    <a:pt x="4777" y="0"/>
                  </a:lnTo>
                  <a:lnTo>
                    <a:pt x="4777" y="8"/>
                  </a:lnTo>
                  <a:lnTo>
                    <a:pt x="4769" y="8"/>
                  </a:lnTo>
                  <a:lnTo>
                    <a:pt x="4769" y="0"/>
                  </a:lnTo>
                  <a:close/>
                  <a:moveTo>
                    <a:pt x="4801" y="0"/>
                  </a:moveTo>
                  <a:lnTo>
                    <a:pt x="4809" y="0"/>
                  </a:lnTo>
                  <a:lnTo>
                    <a:pt x="4809" y="8"/>
                  </a:lnTo>
                  <a:lnTo>
                    <a:pt x="4801" y="8"/>
                  </a:lnTo>
                  <a:lnTo>
                    <a:pt x="4801" y="0"/>
                  </a:lnTo>
                  <a:close/>
                  <a:moveTo>
                    <a:pt x="4833" y="0"/>
                  </a:moveTo>
                  <a:lnTo>
                    <a:pt x="4841" y="0"/>
                  </a:lnTo>
                  <a:lnTo>
                    <a:pt x="4841" y="8"/>
                  </a:lnTo>
                  <a:lnTo>
                    <a:pt x="4833" y="8"/>
                  </a:lnTo>
                  <a:lnTo>
                    <a:pt x="4833" y="0"/>
                  </a:lnTo>
                  <a:close/>
                  <a:moveTo>
                    <a:pt x="4865" y="0"/>
                  </a:moveTo>
                  <a:lnTo>
                    <a:pt x="4873" y="0"/>
                  </a:lnTo>
                  <a:lnTo>
                    <a:pt x="4873" y="8"/>
                  </a:lnTo>
                  <a:lnTo>
                    <a:pt x="4865" y="8"/>
                  </a:lnTo>
                  <a:lnTo>
                    <a:pt x="4865" y="0"/>
                  </a:lnTo>
                  <a:close/>
                  <a:moveTo>
                    <a:pt x="4897" y="0"/>
                  </a:moveTo>
                  <a:lnTo>
                    <a:pt x="4905" y="0"/>
                  </a:lnTo>
                  <a:lnTo>
                    <a:pt x="4905" y="8"/>
                  </a:lnTo>
                  <a:lnTo>
                    <a:pt x="4897" y="8"/>
                  </a:lnTo>
                  <a:lnTo>
                    <a:pt x="4897" y="0"/>
                  </a:lnTo>
                  <a:close/>
                  <a:moveTo>
                    <a:pt x="4929" y="0"/>
                  </a:moveTo>
                  <a:lnTo>
                    <a:pt x="4937" y="0"/>
                  </a:lnTo>
                  <a:lnTo>
                    <a:pt x="4937" y="8"/>
                  </a:lnTo>
                  <a:lnTo>
                    <a:pt x="4929" y="8"/>
                  </a:lnTo>
                  <a:lnTo>
                    <a:pt x="4929" y="0"/>
                  </a:lnTo>
                  <a:close/>
                  <a:moveTo>
                    <a:pt x="4961" y="0"/>
                  </a:moveTo>
                  <a:lnTo>
                    <a:pt x="4969" y="0"/>
                  </a:lnTo>
                  <a:lnTo>
                    <a:pt x="4969" y="8"/>
                  </a:lnTo>
                  <a:lnTo>
                    <a:pt x="4961" y="8"/>
                  </a:lnTo>
                  <a:lnTo>
                    <a:pt x="4961" y="0"/>
                  </a:lnTo>
                  <a:close/>
                  <a:moveTo>
                    <a:pt x="4993" y="0"/>
                  </a:moveTo>
                  <a:lnTo>
                    <a:pt x="5001" y="0"/>
                  </a:lnTo>
                  <a:lnTo>
                    <a:pt x="5001" y="8"/>
                  </a:lnTo>
                  <a:lnTo>
                    <a:pt x="4993" y="8"/>
                  </a:lnTo>
                  <a:lnTo>
                    <a:pt x="4993" y="0"/>
                  </a:lnTo>
                  <a:close/>
                  <a:moveTo>
                    <a:pt x="5025" y="0"/>
                  </a:moveTo>
                  <a:lnTo>
                    <a:pt x="5033" y="0"/>
                  </a:lnTo>
                  <a:lnTo>
                    <a:pt x="5033" y="8"/>
                  </a:lnTo>
                  <a:lnTo>
                    <a:pt x="5025" y="8"/>
                  </a:lnTo>
                  <a:lnTo>
                    <a:pt x="5025" y="0"/>
                  </a:lnTo>
                  <a:close/>
                  <a:moveTo>
                    <a:pt x="5057" y="0"/>
                  </a:moveTo>
                  <a:lnTo>
                    <a:pt x="5065" y="0"/>
                  </a:lnTo>
                  <a:lnTo>
                    <a:pt x="5065" y="8"/>
                  </a:lnTo>
                  <a:lnTo>
                    <a:pt x="5057" y="8"/>
                  </a:lnTo>
                  <a:lnTo>
                    <a:pt x="5057"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6" name="Freeform 11">
              <a:extLst>
                <a:ext uri="{FF2B5EF4-FFF2-40B4-BE49-F238E27FC236}">
                  <a16:creationId xmlns:a16="http://schemas.microsoft.com/office/drawing/2014/main" id="{7060EE8D-7845-4B7C-A29F-6617D5A7CBF0}"/>
                </a:ext>
              </a:extLst>
            </p:cNvPr>
            <p:cNvSpPr>
              <a:spLocks noEditPoints="1"/>
            </p:cNvSpPr>
            <p:nvPr/>
          </p:nvSpPr>
          <p:spPr bwMode="auto">
            <a:xfrm>
              <a:off x="547688" y="3932238"/>
              <a:ext cx="1130300" cy="14288"/>
            </a:xfrm>
            <a:custGeom>
              <a:avLst/>
              <a:gdLst>
                <a:gd name="T0" fmla="*/ 8 w 712"/>
                <a:gd name="T1" fmla="*/ 0 h 9"/>
                <a:gd name="T2" fmla="*/ 0 w 712"/>
                <a:gd name="T3" fmla="*/ 9 h 9"/>
                <a:gd name="T4" fmla="*/ 32 w 712"/>
                <a:gd name="T5" fmla="*/ 0 h 9"/>
                <a:gd name="T6" fmla="*/ 40 w 712"/>
                <a:gd name="T7" fmla="*/ 9 h 9"/>
                <a:gd name="T8" fmla="*/ 32 w 712"/>
                <a:gd name="T9" fmla="*/ 0 h 9"/>
                <a:gd name="T10" fmla="*/ 72 w 712"/>
                <a:gd name="T11" fmla="*/ 0 h 9"/>
                <a:gd name="T12" fmla="*/ 64 w 712"/>
                <a:gd name="T13" fmla="*/ 9 h 9"/>
                <a:gd name="T14" fmla="*/ 96 w 712"/>
                <a:gd name="T15" fmla="*/ 0 h 9"/>
                <a:gd name="T16" fmla="*/ 104 w 712"/>
                <a:gd name="T17" fmla="*/ 9 h 9"/>
                <a:gd name="T18" fmla="*/ 96 w 712"/>
                <a:gd name="T19" fmla="*/ 0 h 9"/>
                <a:gd name="T20" fmla="*/ 136 w 712"/>
                <a:gd name="T21" fmla="*/ 0 h 9"/>
                <a:gd name="T22" fmla="*/ 128 w 712"/>
                <a:gd name="T23" fmla="*/ 9 h 9"/>
                <a:gd name="T24" fmla="*/ 160 w 712"/>
                <a:gd name="T25" fmla="*/ 0 h 9"/>
                <a:gd name="T26" fmla="*/ 168 w 712"/>
                <a:gd name="T27" fmla="*/ 9 h 9"/>
                <a:gd name="T28" fmla="*/ 160 w 712"/>
                <a:gd name="T29" fmla="*/ 0 h 9"/>
                <a:gd name="T30" fmla="*/ 200 w 712"/>
                <a:gd name="T31" fmla="*/ 0 h 9"/>
                <a:gd name="T32" fmla="*/ 192 w 712"/>
                <a:gd name="T33" fmla="*/ 9 h 9"/>
                <a:gd name="T34" fmla="*/ 224 w 712"/>
                <a:gd name="T35" fmla="*/ 0 h 9"/>
                <a:gd name="T36" fmla="*/ 232 w 712"/>
                <a:gd name="T37" fmla="*/ 9 h 9"/>
                <a:gd name="T38" fmla="*/ 224 w 712"/>
                <a:gd name="T39" fmla="*/ 0 h 9"/>
                <a:gd name="T40" fmla="*/ 264 w 712"/>
                <a:gd name="T41" fmla="*/ 0 h 9"/>
                <a:gd name="T42" fmla="*/ 256 w 712"/>
                <a:gd name="T43" fmla="*/ 9 h 9"/>
                <a:gd name="T44" fmla="*/ 288 w 712"/>
                <a:gd name="T45" fmla="*/ 0 h 9"/>
                <a:gd name="T46" fmla="*/ 296 w 712"/>
                <a:gd name="T47" fmla="*/ 9 h 9"/>
                <a:gd name="T48" fmla="*/ 288 w 712"/>
                <a:gd name="T49" fmla="*/ 0 h 9"/>
                <a:gd name="T50" fmla="*/ 328 w 712"/>
                <a:gd name="T51" fmla="*/ 0 h 9"/>
                <a:gd name="T52" fmla="*/ 320 w 712"/>
                <a:gd name="T53" fmla="*/ 9 h 9"/>
                <a:gd name="T54" fmla="*/ 352 w 712"/>
                <a:gd name="T55" fmla="*/ 0 h 9"/>
                <a:gd name="T56" fmla="*/ 360 w 712"/>
                <a:gd name="T57" fmla="*/ 9 h 9"/>
                <a:gd name="T58" fmla="*/ 352 w 712"/>
                <a:gd name="T59" fmla="*/ 0 h 9"/>
                <a:gd name="T60" fmla="*/ 392 w 712"/>
                <a:gd name="T61" fmla="*/ 0 h 9"/>
                <a:gd name="T62" fmla="*/ 384 w 712"/>
                <a:gd name="T63" fmla="*/ 9 h 9"/>
                <a:gd name="T64" fmla="*/ 416 w 712"/>
                <a:gd name="T65" fmla="*/ 0 h 9"/>
                <a:gd name="T66" fmla="*/ 424 w 712"/>
                <a:gd name="T67" fmla="*/ 9 h 9"/>
                <a:gd name="T68" fmla="*/ 416 w 712"/>
                <a:gd name="T69" fmla="*/ 0 h 9"/>
                <a:gd name="T70" fmla="*/ 456 w 712"/>
                <a:gd name="T71" fmla="*/ 0 h 9"/>
                <a:gd name="T72" fmla="*/ 448 w 712"/>
                <a:gd name="T73" fmla="*/ 9 h 9"/>
                <a:gd name="T74" fmla="*/ 480 w 712"/>
                <a:gd name="T75" fmla="*/ 0 h 9"/>
                <a:gd name="T76" fmla="*/ 488 w 712"/>
                <a:gd name="T77" fmla="*/ 9 h 9"/>
                <a:gd name="T78" fmla="*/ 480 w 712"/>
                <a:gd name="T79" fmla="*/ 0 h 9"/>
                <a:gd name="T80" fmla="*/ 520 w 712"/>
                <a:gd name="T81" fmla="*/ 0 h 9"/>
                <a:gd name="T82" fmla="*/ 512 w 712"/>
                <a:gd name="T83" fmla="*/ 9 h 9"/>
                <a:gd name="T84" fmla="*/ 544 w 712"/>
                <a:gd name="T85" fmla="*/ 0 h 9"/>
                <a:gd name="T86" fmla="*/ 552 w 712"/>
                <a:gd name="T87" fmla="*/ 9 h 9"/>
                <a:gd name="T88" fmla="*/ 544 w 712"/>
                <a:gd name="T89" fmla="*/ 0 h 9"/>
                <a:gd name="T90" fmla="*/ 584 w 712"/>
                <a:gd name="T91" fmla="*/ 0 h 9"/>
                <a:gd name="T92" fmla="*/ 576 w 712"/>
                <a:gd name="T93" fmla="*/ 9 h 9"/>
                <a:gd name="T94" fmla="*/ 608 w 712"/>
                <a:gd name="T95" fmla="*/ 0 h 9"/>
                <a:gd name="T96" fmla="*/ 616 w 712"/>
                <a:gd name="T97" fmla="*/ 9 h 9"/>
                <a:gd name="T98" fmla="*/ 608 w 712"/>
                <a:gd name="T99" fmla="*/ 0 h 9"/>
                <a:gd name="T100" fmla="*/ 648 w 712"/>
                <a:gd name="T101" fmla="*/ 0 h 9"/>
                <a:gd name="T102" fmla="*/ 640 w 712"/>
                <a:gd name="T103" fmla="*/ 9 h 9"/>
                <a:gd name="T104" fmla="*/ 672 w 712"/>
                <a:gd name="T105" fmla="*/ 0 h 9"/>
                <a:gd name="T106" fmla="*/ 680 w 712"/>
                <a:gd name="T107" fmla="*/ 9 h 9"/>
                <a:gd name="T108" fmla="*/ 672 w 712"/>
                <a:gd name="T109" fmla="*/ 0 h 9"/>
                <a:gd name="T110" fmla="*/ 712 w 712"/>
                <a:gd name="T111" fmla="*/ 0 h 9"/>
                <a:gd name="T112" fmla="*/ 704 w 712"/>
                <a:gd name="T11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2" h="9">
                  <a:moveTo>
                    <a:pt x="0" y="0"/>
                  </a:moveTo>
                  <a:lnTo>
                    <a:pt x="8" y="0"/>
                  </a:lnTo>
                  <a:lnTo>
                    <a:pt x="8" y="9"/>
                  </a:lnTo>
                  <a:lnTo>
                    <a:pt x="0" y="9"/>
                  </a:lnTo>
                  <a:lnTo>
                    <a:pt x="0" y="0"/>
                  </a:lnTo>
                  <a:close/>
                  <a:moveTo>
                    <a:pt x="32" y="0"/>
                  </a:moveTo>
                  <a:lnTo>
                    <a:pt x="40" y="0"/>
                  </a:lnTo>
                  <a:lnTo>
                    <a:pt x="40" y="9"/>
                  </a:lnTo>
                  <a:lnTo>
                    <a:pt x="32" y="9"/>
                  </a:lnTo>
                  <a:lnTo>
                    <a:pt x="32" y="0"/>
                  </a:lnTo>
                  <a:close/>
                  <a:moveTo>
                    <a:pt x="64" y="0"/>
                  </a:moveTo>
                  <a:lnTo>
                    <a:pt x="72" y="0"/>
                  </a:lnTo>
                  <a:lnTo>
                    <a:pt x="72" y="9"/>
                  </a:lnTo>
                  <a:lnTo>
                    <a:pt x="64" y="9"/>
                  </a:lnTo>
                  <a:lnTo>
                    <a:pt x="64" y="0"/>
                  </a:lnTo>
                  <a:close/>
                  <a:moveTo>
                    <a:pt x="96" y="0"/>
                  </a:moveTo>
                  <a:lnTo>
                    <a:pt x="104" y="0"/>
                  </a:lnTo>
                  <a:lnTo>
                    <a:pt x="104" y="9"/>
                  </a:lnTo>
                  <a:lnTo>
                    <a:pt x="96" y="9"/>
                  </a:lnTo>
                  <a:lnTo>
                    <a:pt x="96" y="0"/>
                  </a:lnTo>
                  <a:close/>
                  <a:moveTo>
                    <a:pt x="128" y="0"/>
                  </a:moveTo>
                  <a:lnTo>
                    <a:pt x="136" y="0"/>
                  </a:lnTo>
                  <a:lnTo>
                    <a:pt x="136" y="9"/>
                  </a:lnTo>
                  <a:lnTo>
                    <a:pt x="128" y="9"/>
                  </a:lnTo>
                  <a:lnTo>
                    <a:pt x="128" y="0"/>
                  </a:lnTo>
                  <a:close/>
                  <a:moveTo>
                    <a:pt x="160" y="0"/>
                  </a:moveTo>
                  <a:lnTo>
                    <a:pt x="168" y="0"/>
                  </a:lnTo>
                  <a:lnTo>
                    <a:pt x="168" y="9"/>
                  </a:lnTo>
                  <a:lnTo>
                    <a:pt x="160" y="9"/>
                  </a:lnTo>
                  <a:lnTo>
                    <a:pt x="160" y="0"/>
                  </a:lnTo>
                  <a:close/>
                  <a:moveTo>
                    <a:pt x="192" y="0"/>
                  </a:moveTo>
                  <a:lnTo>
                    <a:pt x="200" y="0"/>
                  </a:lnTo>
                  <a:lnTo>
                    <a:pt x="200" y="9"/>
                  </a:lnTo>
                  <a:lnTo>
                    <a:pt x="192" y="9"/>
                  </a:lnTo>
                  <a:lnTo>
                    <a:pt x="192" y="0"/>
                  </a:lnTo>
                  <a:close/>
                  <a:moveTo>
                    <a:pt x="224" y="0"/>
                  </a:moveTo>
                  <a:lnTo>
                    <a:pt x="232" y="0"/>
                  </a:lnTo>
                  <a:lnTo>
                    <a:pt x="232" y="9"/>
                  </a:lnTo>
                  <a:lnTo>
                    <a:pt x="224" y="9"/>
                  </a:lnTo>
                  <a:lnTo>
                    <a:pt x="224" y="0"/>
                  </a:lnTo>
                  <a:close/>
                  <a:moveTo>
                    <a:pt x="256" y="0"/>
                  </a:moveTo>
                  <a:lnTo>
                    <a:pt x="264" y="0"/>
                  </a:lnTo>
                  <a:lnTo>
                    <a:pt x="264" y="9"/>
                  </a:lnTo>
                  <a:lnTo>
                    <a:pt x="256" y="9"/>
                  </a:lnTo>
                  <a:lnTo>
                    <a:pt x="256" y="0"/>
                  </a:lnTo>
                  <a:close/>
                  <a:moveTo>
                    <a:pt x="288" y="0"/>
                  </a:moveTo>
                  <a:lnTo>
                    <a:pt x="296" y="0"/>
                  </a:lnTo>
                  <a:lnTo>
                    <a:pt x="296" y="9"/>
                  </a:lnTo>
                  <a:lnTo>
                    <a:pt x="288" y="9"/>
                  </a:lnTo>
                  <a:lnTo>
                    <a:pt x="288" y="0"/>
                  </a:lnTo>
                  <a:close/>
                  <a:moveTo>
                    <a:pt x="320" y="0"/>
                  </a:moveTo>
                  <a:lnTo>
                    <a:pt x="328" y="0"/>
                  </a:lnTo>
                  <a:lnTo>
                    <a:pt x="328" y="9"/>
                  </a:lnTo>
                  <a:lnTo>
                    <a:pt x="320" y="9"/>
                  </a:lnTo>
                  <a:lnTo>
                    <a:pt x="320" y="0"/>
                  </a:lnTo>
                  <a:close/>
                  <a:moveTo>
                    <a:pt x="352" y="0"/>
                  </a:moveTo>
                  <a:lnTo>
                    <a:pt x="360" y="0"/>
                  </a:lnTo>
                  <a:lnTo>
                    <a:pt x="360" y="9"/>
                  </a:lnTo>
                  <a:lnTo>
                    <a:pt x="352" y="9"/>
                  </a:lnTo>
                  <a:lnTo>
                    <a:pt x="352" y="0"/>
                  </a:lnTo>
                  <a:close/>
                  <a:moveTo>
                    <a:pt x="384" y="0"/>
                  </a:moveTo>
                  <a:lnTo>
                    <a:pt x="392" y="0"/>
                  </a:lnTo>
                  <a:lnTo>
                    <a:pt x="392" y="9"/>
                  </a:lnTo>
                  <a:lnTo>
                    <a:pt x="384" y="9"/>
                  </a:lnTo>
                  <a:lnTo>
                    <a:pt x="384" y="0"/>
                  </a:lnTo>
                  <a:close/>
                  <a:moveTo>
                    <a:pt x="416" y="0"/>
                  </a:moveTo>
                  <a:lnTo>
                    <a:pt x="424" y="0"/>
                  </a:lnTo>
                  <a:lnTo>
                    <a:pt x="424" y="9"/>
                  </a:lnTo>
                  <a:lnTo>
                    <a:pt x="416" y="9"/>
                  </a:lnTo>
                  <a:lnTo>
                    <a:pt x="416" y="0"/>
                  </a:lnTo>
                  <a:close/>
                  <a:moveTo>
                    <a:pt x="448" y="0"/>
                  </a:moveTo>
                  <a:lnTo>
                    <a:pt x="456" y="0"/>
                  </a:lnTo>
                  <a:lnTo>
                    <a:pt x="456" y="9"/>
                  </a:lnTo>
                  <a:lnTo>
                    <a:pt x="448" y="9"/>
                  </a:lnTo>
                  <a:lnTo>
                    <a:pt x="448" y="0"/>
                  </a:lnTo>
                  <a:close/>
                  <a:moveTo>
                    <a:pt x="480" y="0"/>
                  </a:moveTo>
                  <a:lnTo>
                    <a:pt x="488" y="0"/>
                  </a:lnTo>
                  <a:lnTo>
                    <a:pt x="488" y="9"/>
                  </a:lnTo>
                  <a:lnTo>
                    <a:pt x="480" y="9"/>
                  </a:lnTo>
                  <a:lnTo>
                    <a:pt x="480" y="0"/>
                  </a:lnTo>
                  <a:close/>
                  <a:moveTo>
                    <a:pt x="512" y="0"/>
                  </a:moveTo>
                  <a:lnTo>
                    <a:pt x="520" y="0"/>
                  </a:lnTo>
                  <a:lnTo>
                    <a:pt x="520" y="9"/>
                  </a:lnTo>
                  <a:lnTo>
                    <a:pt x="512" y="9"/>
                  </a:lnTo>
                  <a:lnTo>
                    <a:pt x="512" y="0"/>
                  </a:lnTo>
                  <a:close/>
                  <a:moveTo>
                    <a:pt x="544" y="0"/>
                  </a:moveTo>
                  <a:lnTo>
                    <a:pt x="552" y="0"/>
                  </a:lnTo>
                  <a:lnTo>
                    <a:pt x="552" y="9"/>
                  </a:lnTo>
                  <a:lnTo>
                    <a:pt x="544" y="9"/>
                  </a:lnTo>
                  <a:lnTo>
                    <a:pt x="544" y="0"/>
                  </a:lnTo>
                  <a:close/>
                  <a:moveTo>
                    <a:pt x="576" y="0"/>
                  </a:moveTo>
                  <a:lnTo>
                    <a:pt x="584" y="0"/>
                  </a:lnTo>
                  <a:lnTo>
                    <a:pt x="584" y="9"/>
                  </a:lnTo>
                  <a:lnTo>
                    <a:pt x="576" y="9"/>
                  </a:lnTo>
                  <a:lnTo>
                    <a:pt x="576" y="0"/>
                  </a:lnTo>
                  <a:close/>
                  <a:moveTo>
                    <a:pt x="608" y="0"/>
                  </a:moveTo>
                  <a:lnTo>
                    <a:pt x="616" y="0"/>
                  </a:lnTo>
                  <a:lnTo>
                    <a:pt x="616" y="9"/>
                  </a:lnTo>
                  <a:lnTo>
                    <a:pt x="608" y="9"/>
                  </a:lnTo>
                  <a:lnTo>
                    <a:pt x="608" y="0"/>
                  </a:lnTo>
                  <a:close/>
                  <a:moveTo>
                    <a:pt x="640" y="0"/>
                  </a:moveTo>
                  <a:lnTo>
                    <a:pt x="648" y="0"/>
                  </a:lnTo>
                  <a:lnTo>
                    <a:pt x="648" y="9"/>
                  </a:lnTo>
                  <a:lnTo>
                    <a:pt x="640" y="9"/>
                  </a:lnTo>
                  <a:lnTo>
                    <a:pt x="640" y="0"/>
                  </a:lnTo>
                  <a:close/>
                  <a:moveTo>
                    <a:pt x="672" y="0"/>
                  </a:moveTo>
                  <a:lnTo>
                    <a:pt x="680" y="0"/>
                  </a:lnTo>
                  <a:lnTo>
                    <a:pt x="680" y="9"/>
                  </a:lnTo>
                  <a:lnTo>
                    <a:pt x="672" y="9"/>
                  </a:lnTo>
                  <a:lnTo>
                    <a:pt x="672" y="0"/>
                  </a:lnTo>
                  <a:close/>
                  <a:moveTo>
                    <a:pt x="704" y="0"/>
                  </a:moveTo>
                  <a:lnTo>
                    <a:pt x="712" y="0"/>
                  </a:lnTo>
                  <a:lnTo>
                    <a:pt x="712" y="9"/>
                  </a:lnTo>
                  <a:lnTo>
                    <a:pt x="704" y="9"/>
                  </a:lnTo>
                  <a:lnTo>
                    <a:pt x="704"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17" name="Line 12">
              <a:extLst>
                <a:ext uri="{FF2B5EF4-FFF2-40B4-BE49-F238E27FC236}">
                  <a16:creationId xmlns:a16="http://schemas.microsoft.com/office/drawing/2014/main" id="{876CED62-EE89-4589-9756-D969A26C0A7E}"/>
                </a:ext>
              </a:extLst>
            </p:cNvPr>
            <p:cNvSpPr>
              <a:spLocks noChangeShapeType="1"/>
            </p:cNvSpPr>
            <p:nvPr/>
          </p:nvSpPr>
          <p:spPr bwMode="auto">
            <a:xfrm>
              <a:off x="1695450" y="3938588"/>
              <a:ext cx="6896100"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latin typeface="Calibri" panose="020F0502020204030204"/>
              </a:endParaRPr>
            </a:p>
          </p:txBody>
        </p:sp>
        <p:sp>
          <p:nvSpPr>
            <p:cNvPr id="27" name="Rectangle 22">
              <a:extLst>
                <a:ext uri="{FF2B5EF4-FFF2-40B4-BE49-F238E27FC236}">
                  <a16:creationId xmlns:a16="http://schemas.microsoft.com/office/drawing/2014/main" id="{C0243223-1029-49E1-B3FB-C4A98698291D}"/>
                </a:ext>
              </a:extLst>
            </p:cNvPr>
            <p:cNvSpPr>
              <a:spLocks noChangeArrowheads="1"/>
            </p:cNvSpPr>
            <p:nvPr/>
          </p:nvSpPr>
          <p:spPr bwMode="auto">
            <a:xfrm>
              <a:off x="1031875" y="3351213"/>
              <a:ext cx="300366" cy="2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0000"/>
                  </a:solidFill>
                  <a:latin typeface="Calibri" panose="020F0502020204030204" pitchFamily="34" charset="0"/>
                </a:rPr>
                <a:t>Pro</a:t>
              </a:r>
              <a:endParaRPr lang="en-US" altLang="en-US" sz="4400" dirty="0">
                <a:solidFill>
                  <a:prstClr val="black"/>
                </a:solidFill>
              </a:endParaRPr>
            </a:p>
          </p:txBody>
        </p:sp>
        <p:sp>
          <p:nvSpPr>
            <p:cNvPr id="50" name="Rectangle 45">
              <a:extLst>
                <a:ext uri="{FF2B5EF4-FFF2-40B4-BE49-F238E27FC236}">
                  <a16:creationId xmlns:a16="http://schemas.microsoft.com/office/drawing/2014/main" id="{8E54631A-BFE6-44CE-A899-B6AC99F03C06}"/>
                </a:ext>
              </a:extLst>
            </p:cNvPr>
            <p:cNvSpPr>
              <a:spLocks noChangeArrowheads="1"/>
            </p:cNvSpPr>
            <p:nvPr/>
          </p:nvSpPr>
          <p:spPr bwMode="auto">
            <a:xfrm>
              <a:off x="845970" y="4368718"/>
              <a:ext cx="588667" cy="2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rgbClr val="000000"/>
                  </a:solidFill>
                  <a:latin typeface="Calibri" panose="020F0502020204030204" pitchFamily="34" charset="0"/>
                </a:rPr>
                <a:t>Contra</a:t>
              </a:r>
              <a:endParaRPr lang="en-US" altLang="en-US" sz="4400" dirty="0">
                <a:solidFill>
                  <a:prstClr val="black"/>
                </a:solidFill>
              </a:endParaRPr>
            </a:p>
          </p:txBody>
        </p:sp>
      </p:grpSp>
      <p:grpSp>
        <p:nvGrpSpPr>
          <p:cNvPr id="80" name="Group 79">
            <a:extLst>
              <a:ext uri="{FF2B5EF4-FFF2-40B4-BE49-F238E27FC236}">
                <a16:creationId xmlns:a16="http://schemas.microsoft.com/office/drawing/2014/main" id="{887ADE36-F1DA-4DA6-8B57-663B1FB6FC1E}"/>
              </a:ext>
            </a:extLst>
          </p:cNvPr>
          <p:cNvGrpSpPr/>
          <p:nvPr/>
        </p:nvGrpSpPr>
        <p:grpSpPr>
          <a:xfrm>
            <a:off x="2747798" y="3919424"/>
            <a:ext cx="2467947" cy="1892591"/>
            <a:chOff x="1395480" y="3290600"/>
            <a:chExt cx="2160583" cy="1725915"/>
          </a:xfrm>
        </p:grpSpPr>
        <p:sp>
          <p:nvSpPr>
            <p:cNvPr id="71" name="Rectangle 70">
              <a:extLst>
                <a:ext uri="{FF2B5EF4-FFF2-40B4-BE49-F238E27FC236}">
                  <a16:creationId xmlns:a16="http://schemas.microsoft.com/office/drawing/2014/main" id="{54906E02-CC47-479C-BA83-D08BDB944831}"/>
                </a:ext>
              </a:extLst>
            </p:cNvPr>
            <p:cNvSpPr/>
            <p:nvPr/>
          </p:nvSpPr>
          <p:spPr>
            <a:xfrm>
              <a:off x="1573081" y="3290600"/>
              <a:ext cx="1893880" cy="673612"/>
            </a:xfrm>
            <a:prstGeom prst="rect">
              <a:avLst/>
            </a:prstGeom>
          </p:spPr>
          <p:txBody>
            <a:bodyPr wrap="square">
              <a:spAutoFit/>
            </a:bodyPr>
            <a:lstStyle/>
            <a:p>
              <a:pPr algn="ctr"/>
              <a:r>
                <a:rPr lang="en-US" sz="1400" dirty="0" err="1">
                  <a:solidFill>
                    <a:prstClr val="black"/>
                  </a:solidFill>
                  <a:latin typeface="Calibri" panose="020F0502020204030204"/>
                </a:rPr>
                <a:t>Aglioti</a:t>
              </a:r>
              <a:r>
                <a:rPr lang="en-US" sz="1400" dirty="0">
                  <a:solidFill>
                    <a:prstClr val="black"/>
                  </a:solidFill>
                  <a:latin typeface="Calibri" panose="020F0502020204030204"/>
                </a:rPr>
                <a:t> et al 1995</a:t>
              </a:r>
            </a:p>
            <a:p>
              <a:pPr algn="ctr"/>
              <a:r>
                <a:rPr lang="en-US" sz="1400" dirty="0" err="1">
                  <a:solidFill>
                    <a:prstClr val="black"/>
                  </a:solidFill>
                  <a:latin typeface="Calibri" panose="020F0502020204030204"/>
                </a:rPr>
                <a:t>Haffenden</a:t>
              </a:r>
              <a:r>
                <a:rPr lang="en-US" sz="1400" dirty="0">
                  <a:solidFill>
                    <a:prstClr val="black"/>
                  </a:solidFill>
                  <a:latin typeface="Calibri" panose="020F0502020204030204"/>
                </a:rPr>
                <a:t> &amp; Goodale 1998</a:t>
              </a:r>
              <a:endParaRPr lang="en-GB" sz="1400" dirty="0">
                <a:solidFill>
                  <a:prstClr val="black"/>
                </a:solidFill>
                <a:latin typeface="Calibri" panose="020F0502020204030204"/>
              </a:endParaRPr>
            </a:p>
          </p:txBody>
        </p:sp>
        <p:sp>
          <p:nvSpPr>
            <p:cNvPr id="74" name="Rectangle 73">
              <a:extLst>
                <a:ext uri="{FF2B5EF4-FFF2-40B4-BE49-F238E27FC236}">
                  <a16:creationId xmlns:a16="http://schemas.microsoft.com/office/drawing/2014/main" id="{B56C19ED-990B-4442-917D-0F3405431F46}"/>
                </a:ext>
              </a:extLst>
            </p:cNvPr>
            <p:cNvSpPr/>
            <p:nvPr/>
          </p:nvSpPr>
          <p:spPr>
            <a:xfrm>
              <a:off x="1395480" y="4539374"/>
              <a:ext cx="2160583" cy="477141"/>
            </a:xfrm>
            <a:prstGeom prst="rect">
              <a:avLst/>
            </a:prstGeom>
          </p:spPr>
          <p:txBody>
            <a:bodyPr wrap="square">
              <a:spAutoFit/>
            </a:bodyPr>
            <a:lstStyle/>
            <a:p>
              <a:pPr algn="ctr"/>
              <a:r>
                <a:rPr lang="en-US" sz="1400" dirty="0">
                  <a:solidFill>
                    <a:prstClr val="black"/>
                  </a:solidFill>
                  <a:latin typeface="Calibri" panose="020F0502020204030204"/>
                </a:rPr>
                <a:t>Franz &amp; </a:t>
              </a:r>
              <a:r>
                <a:rPr lang="en-US" sz="1400" dirty="0" err="1">
                  <a:solidFill>
                    <a:prstClr val="black"/>
                  </a:solidFill>
                  <a:latin typeface="Calibri" panose="020F0502020204030204"/>
                </a:rPr>
                <a:t>Gegenfurtner</a:t>
              </a:r>
              <a:r>
                <a:rPr lang="en-US" sz="1400" dirty="0">
                  <a:solidFill>
                    <a:prstClr val="black"/>
                  </a:solidFill>
                  <a:latin typeface="Calibri" panose="020F0502020204030204"/>
                </a:rPr>
                <a:t> 2008</a:t>
              </a:r>
            </a:p>
            <a:p>
              <a:pPr algn="ctr"/>
              <a:r>
                <a:rPr lang="en-US" sz="1400" dirty="0" err="1">
                  <a:solidFill>
                    <a:prstClr val="black"/>
                  </a:solidFill>
                  <a:latin typeface="Calibri" panose="020F0502020204030204"/>
                </a:rPr>
                <a:t>Kopiske</a:t>
              </a:r>
              <a:r>
                <a:rPr lang="en-US" sz="1400" dirty="0">
                  <a:solidFill>
                    <a:prstClr val="black"/>
                  </a:solidFill>
                  <a:latin typeface="Calibri" panose="020F0502020204030204"/>
                </a:rPr>
                <a:t> et al 2016</a:t>
              </a:r>
              <a:endParaRPr lang="en-GB" sz="1400" dirty="0">
                <a:solidFill>
                  <a:prstClr val="black"/>
                </a:solidFill>
                <a:latin typeface="Calibri" panose="020F0502020204030204"/>
              </a:endParaRPr>
            </a:p>
          </p:txBody>
        </p:sp>
      </p:grpSp>
      <p:grpSp>
        <p:nvGrpSpPr>
          <p:cNvPr id="81" name="Group 80">
            <a:extLst>
              <a:ext uri="{FF2B5EF4-FFF2-40B4-BE49-F238E27FC236}">
                <a16:creationId xmlns:a16="http://schemas.microsoft.com/office/drawing/2014/main" id="{55F0CD82-F20A-4B67-97B0-05CBF3A16BD6}"/>
              </a:ext>
            </a:extLst>
          </p:cNvPr>
          <p:cNvGrpSpPr/>
          <p:nvPr/>
        </p:nvGrpSpPr>
        <p:grpSpPr>
          <a:xfrm>
            <a:off x="5578262" y="3821737"/>
            <a:ext cx="2433911" cy="2033213"/>
            <a:chOff x="4089774" y="3141074"/>
            <a:chExt cx="2130786" cy="1585789"/>
          </a:xfrm>
        </p:grpSpPr>
        <p:sp>
          <p:nvSpPr>
            <p:cNvPr id="72" name="Rectangle 71">
              <a:extLst>
                <a:ext uri="{FF2B5EF4-FFF2-40B4-BE49-F238E27FC236}">
                  <a16:creationId xmlns:a16="http://schemas.microsoft.com/office/drawing/2014/main" id="{44D2FC06-06C0-4B69-AC0A-768D67BABFF2}"/>
                </a:ext>
              </a:extLst>
            </p:cNvPr>
            <p:cNvSpPr/>
            <p:nvPr/>
          </p:nvSpPr>
          <p:spPr>
            <a:xfrm>
              <a:off x="4110244" y="3141074"/>
              <a:ext cx="2070098" cy="576115"/>
            </a:xfrm>
            <a:prstGeom prst="rect">
              <a:avLst/>
            </a:prstGeom>
          </p:spPr>
          <p:txBody>
            <a:bodyPr wrap="square">
              <a:spAutoFit/>
            </a:bodyPr>
            <a:lstStyle/>
            <a:p>
              <a:pPr algn="ctr"/>
              <a:r>
                <a:rPr lang="en-GB" sz="1400" b="1" dirty="0" err="1">
                  <a:solidFill>
                    <a:prstClr val="black"/>
                  </a:solidFill>
                  <a:latin typeface="Calibri" panose="020F0502020204030204"/>
                </a:rPr>
                <a:t>Ganel</a:t>
              </a:r>
              <a:r>
                <a:rPr lang="en-GB" sz="1400" b="1" dirty="0">
                  <a:solidFill>
                    <a:prstClr val="black"/>
                  </a:solidFill>
                  <a:latin typeface="Calibri" panose="020F0502020204030204"/>
                </a:rPr>
                <a:t> &amp; Goodale 2003</a:t>
              </a:r>
            </a:p>
            <a:p>
              <a:pPr algn="ctr"/>
              <a:r>
                <a:rPr lang="en-GB" sz="1400" dirty="0" err="1">
                  <a:solidFill>
                    <a:prstClr val="black"/>
                  </a:solidFill>
                  <a:latin typeface="Calibri" panose="020F0502020204030204"/>
                </a:rPr>
                <a:t>Janczyk</a:t>
              </a:r>
              <a:r>
                <a:rPr lang="en-GB" sz="1400" dirty="0">
                  <a:solidFill>
                    <a:prstClr val="black"/>
                  </a:solidFill>
                  <a:latin typeface="Calibri" panose="020F0502020204030204"/>
                </a:rPr>
                <a:t> &amp; Kunde 2012</a:t>
              </a:r>
              <a:endParaRPr lang="en-GB" sz="1400" b="1" dirty="0">
                <a:solidFill>
                  <a:prstClr val="black"/>
                </a:solidFill>
                <a:latin typeface="Calibri" panose="020F0502020204030204"/>
              </a:endParaRPr>
            </a:p>
            <a:p>
              <a:pPr algn="ctr"/>
              <a:r>
                <a:rPr lang="en-GB" sz="1400" b="1" dirty="0" err="1">
                  <a:solidFill>
                    <a:prstClr val="black"/>
                  </a:solidFill>
                  <a:latin typeface="Calibri" panose="020F0502020204030204"/>
                </a:rPr>
                <a:t>Ganel</a:t>
              </a:r>
              <a:r>
                <a:rPr lang="en-GB" sz="1400" b="1" dirty="0">
                  <a:solidFill>
                    <a:prstClr val="black"/>
                  </a:solidFill>
                  <a:latin typeface="Calibri" panose="020F0502020204030204"/>
                </a:rPr>
                <a:t> &amp; Goodale 2014</a:t>
              </a:r>
            </a:p>
          </p:txBody>
        </p:sp>
        <p:sp>
          <p:nvSpPr>
            <p:cNvPr id="75" name="Rectangle 74">
              <a:extLst>
                <a:ext uri="{FF2B5EF4-FFF2-40B4-BE49-F238E27FC236}">
                  <a16:creationId xmlns:a16="http://schemas.microsoft.com/office/drawing/2014/main" id="{9FD4D2FE-F015-4737-ADC2-E1BAF3936BDE}"/>
                </a:ext>
              </a:extLst>
            </p:cNvPr>
            <p:cNvSpPr/>
            <p:nvPr/>
          </p:nvSpPr>
          <p:spPr>
            <a:xfrm>
              <a:off x="4089774" y="4150748"/>
              <a:ext cx="2130786" cy="576115"/>
            </a:xfrm>
            <a:prstGeom prst="rect">
              <a:avLst/>
            </a:prstGeom>
          </p:spPr>
          <p:txBody>
            <a:bodyPr wrap="square">
              <a:spAutoFit/>
            </a:bodyPr>
            <a:lstStyle/>
            <a:p>
              <a:pPr algn="ctr">
                <a:defRPr/>
              </a:pPr>
              <a:r>
                <a:rPr lang="en-GB" sz="1400" b="1" dirty="0">
                  <a:solidFill>
                    <a:prstClr val="black"/>
                  </a:solidFill>
                  <a:latin typeface="Calibri" panose="020F0502020204030204"/>
                </a:rPr>
                <a:t>Hesse &amp; Schenk 2013</a:t>
              </a:r>
            </a:p>
            <a:p>
              <a:pPr algn="ctr">
                <a:defRPr/>
              </a:pPr>
              <a:r>
                <a:rPr lang="en-GB" sz="1400" dirty="0" err="1">
                  <a:solidFill>
                    <a:prstClr val="black"/>
                  </a:solidFill>
                  <a:latin typeface="Calibri" panose="020F0502020204030204"/>
                </a:rPr>
                <a:t>Eloka</a:t>
              </a:r>
              <a:r>
                <a:rPr lang="en-GB" sz="1400" dirty="0">
                  <a:solidFill>
                    <a:prstClr val="black"/>
                  </a:solidFill>
                  <a:latin typeface="Calibri" panose="020F0502020204030204"/>
                </a:rPr>
                <a:t> et al 2014</a:t>
              </a:r>
            </a:p>
            <a:p>
              <a:pPr algn="ctr">
                <a:defRPr/>
              </a:pPr>
              <a:r>
                <a:rPr lang="en-GB" sz="1400" dirty="0" err="1">
                  <a:solidFill>
                    <a:prstClr val="black"/>
                  </a:solidFill>
                  <a:latin typeface="Calibri" panose="020F0502020204030204"/>
                </a:rPr>
                <a:t>Löhr</a:t>
              </a:r>
              <a:r>
                <a:rPr lang="en-GB" sz="1400" dirty="0">
                  <a:solidFill>
                    <a:prstClr val="black"/>
                  </a:solidFill>
                  <a:latin typeface="Calibri" panose="020F0502020204030204"/>
                </a:rPr>
                <a:t>-Limpens</a:t>
              </a:r>
              <a:r>
                <a:rPr lang="en-US" sz="1400" dirty="0">
                  <a:solidFill>
                    <a:prstClr val="black"/>
                  </a:solidFill>
                  <a:latin typeface="Calibri" panose="020F0502020204030204"/>
                </a:rPr>
                <a:t> et al 2019</a:t>
              </a:r>
              <a:endParaRPr lang="en-GB" sz="1400" dirty="0">
                <a:solidFill>
                  <a:prstClr val="black"/>
                </a:solidFill>
                <a:latin typeface="Calibri" panose="020F0502020204030204"/>
              </a:endParaRPr>
            </a:p>
          </p:txBody>
        </p:sp>
      </p:grpSp>
      <p:grpSp>
        <p:nvGrpSpPr>
          <p:cNvPr id="82" name="Group 81">
            <a:extLst>
              <a:ext uri="{FF2B5EF4-FFF2-40B4-BE49-F238E27FC236}">
                <a16:creationId xmlns:a16="http://schemas.microsoft.com/office/drawing/2014/main" id="{EBF93A56-DBCA-4CAC-8471-9461EB415376}"/>
              </a:ext>
            </a:extLst>
          </p:cNvPr>
          <p:cNvGrpSpPr/>
          <p:nvPr/>
        </p:nvGrpSpPr>
        <p:grpSpPr>
          <a:xfrm>
            <a:off x="8476352" y="3916756"/>
            <a:ext cx="2136033" cy="2057958"/>
            <a:chOff x="6624561" y="2988133"/>
            <a:chExt cx="1870006" cy="2057958"/>
          </a:xfrm>
        </p:grpSpPr>
        <p:sp>
          <p:nvSpPr>
            <p:cNvPr id="73" name="Rectangle 72">
              <a:extLst>
                <a:ext uri="{FF2B5EF4-FFF2-40B4-BE49-F238E27FC236}">
                  <a16:creationId xmlns:a16="http://schemas.microsoft.com/office/drawing/2014/main" id="{DCAFD45A-A553-4681-931A-17D7BD089F15}"/>
                </a:ext>
              </a:extLst>
            </p:cNvPr>
            <p:cNvSpPr/>
            <p:nvPr/>
          </p:nvSpPr>
          <p:spPr>
            <a:xfrm>
              <a:off x="6635314" y="2988133"/>
              <a:ext cx="1848503" cy="738664"/>
            </a:xfrm>
            <a:prstGeom prst="rect">
              <a:avLst/>
            </a:prstGeom>
          </p:spPr>
          <p:txBody>
            <a:bodyPr wrap="square">
              <a:spAutoFit/>
            </a:bodyPr>
            <a:lstStyle/>
            <a:p>
              <a:pPr algn="ctr">
                <a:defRPr/>
              </a:pPr>
              <a:r>
                <a:rPr lang="en-GB" sz="1400" dirty="0" err="1">
                  <a:solidFill>
                    <a:prstClr val="black"/>
                  </a:solidFill>
                  <a:latin typeface="Calibri" panose="020F0502020204030204"/>
                </a:rPr>
                <a:t>Ganel</a:t>
              </a:r>
              <a:r>
                <a:rPr lang="en-GB" sz="1400" dirty="0">
                  <a:solidFill>
                    <a:prstClr val="black"/>
                  </a:solidFill>
                  <a:latin typeface="Calibri" panose="020F0502020204030204"/>
                </a:rPr>
                <a:t>, </a:t>
              </a:r>
              <a:r>
                <a:rPr lang="en-GB" sz="1400" dirty="0" err="1">
                  <a:solidFill>
                    <a:prstClr val="black"/>
                  </a:solidFill>
                  <a:latin typeface="Calibri" panose="020F0502020204030204"/>
                </a:rPr>
                <a:t>Chajut</a:t>
              </a:r>
              <a:r>
                <a:rPr lang="en-GB" sz="1400" dirty="0">
                  <a:solidFill>
                    <a:prstClr val="black"/>
                  </a:solidFill>
                  <a:latin typeface="Calibri" panose="020F0502020204030204"/>
                </a:rPr>
                <a:t>, </a:t>
              </a:r>
              <a:r>
                <a:rPr lang="en-GB" sz="1400" dirty="0" err="1">
                  <a:solidFill>
                    <a:prstClr val="black"/>
                  </a:solidFill>
                  <a:latin typeface="Calibri" panose="020F0502020204030204"/>
                </a:rPr>
                <a:t>Algom</a:t>
              </a:r>
              <a:r>
                <a:rPr lang="en-GB" sz="1400" dirty="0">
                  <a:solidFill>
                    <a:prstClr val="black"/>
                  </a:solidFill>
                  <a:latin typeface="Calibri" panose="020F0502020204030204"/>
                </a:rPr>
                <a:t> 2008</a:t>
              </a:r>
            </a:p>
            <a:p>
              <a:pPr algn="ctr">
                <a:defRPr/>
              </a:pPr>
              <a:r>
                <a:rPr lang="en-GB" sz="1400" dirty="0">
                  <a:solidFill>
                    <a:prstClr val="black"/>
                  </a:solidFill>
                  <a:latin typeface="Calibri" panose="020F0502020204030204"/>
                </a:rPr>
                <a:t>Heath et al 2011</a:t>
              </a:r>
            </a:p>
          </p:txBody>
        </p:sp>
        <p:sp>
          <p:nvSpPr>
            <p:cNvPr id="76" name="Rectangle 75">
              <a:extLst>
                <a:ext uri="{FF2B5EF4-FFF2-40B4-BE49-F238E27FC236}">
                  <a16:creationId xmlns:a16="http://schemas.microsoft.com/office/drawing/2014/main" id="{203B89A0-A820-40D5-A107-9CBAE1436DDC}"/>
                </a:ext>
              </a:extLst>
            </p:cNvPr>
            <p:cNvSpPr/>
            <p:nvPr/>
          </p:nvSpPr>
          <p:spPr>
            <a:xfrm>
              <a:off x="6624561" y="4307427"/>
              <a:ext cx="1870006" cy="738664"/>
            </a:xfrm>
            <a:prstGeom prst="rect">
              <a:avLst/>
            </a:prstGeom>
          </p:spPr>
          <p:txBody>
            <a:bodyPr wrap="none">
              <a:spAutoFit/>
            </a:bodyPr>
            <a:lstStyle/>
            <a:p>
              <a:pPr algn="ctr">
                <a:defRPr/>
              </a:pPr>
              <a:r>
                <a:rPr lang="en-GB" sz="1400" dirty="0">
                  <a:solidFill>
                    <a:prstClr val="black"/>
                  </a:solidFill>
                  <a:latin typeface="Calibri" panose="020F0502020204030204"/>
                </a:rPr>
                <a:t>Utz et al 2015</a:t>
              </a:r>
            </a:p>
            <a:p>
              <a:pPr algn="ctr">
                <a:defRPr/>
              </a:pPr>
              <a:r>
                <a:rPr lang="en-GB" sz="1400" dirty="0">
                  <a:solidFill>
                    <a:prstClr val="black"/>
                  </a:solidFill>
                </a:rPr>
                <a:t>Bhatia, </a:t>
              </a:r>
              <a:r>
                <a:rPr lang="en-GB" sz="1400" dirty="0" err="1">
                  <a:solidFill>
                    <a:prstClr val="black"/>
                  </a:solidFill>
                </a:rPr>
                <a:t>Löwenkamp</a:t>
              </a:r>
              <a:r>
                <a:rPr lang="en-GB" sz="1400" dirty="0">
                  <a:solidFill>
                    <a:prstClr val="black"/>
                  </a:solidFill>
                </a:rPr>
                <a:t>, </a:t>
              </a:r>
              <a:r>
                <a:rPr lang="en-GB" sz="1400" dirty="0">
                  <a:solidFill>
                    <a:prstClr val="black"/>
                  </a:solidFill>
                  <a:latin typeface="Calibri" panose="020F0502020204030204"/>
                </a:rPr>
                <a:t>Franz</a:t>
              </a:r>
            </a:p>
            <a:p>
              <a:pPr algn="ctr">
                <a:defRPr/>
              </a:pPr>
              <a:r>
                <a:rPr lang="en-GB" sz="1400" dirty="0">
                  <a:solidFill>
                    <a:prstClr val="black"/>
                  </a:solidFill>
                  <a:latin typeface="Calibri" panose="020F0502020204030204"/>
                </a:rPr>
                <a:t>(submitted</a:t>
              </a:r>
              <a:r>
                <a:rPr lang="en-US" sz="1400" dirty="0">
                  <a:solidFill>
                    <a:prstClr val="black"/>
                  </a:solidFill>
                  <a:latin typeface="Calibri" panose="020F0502020204030204"/>
                </a:rPr>
                <a:t>)</a:t>
              </a:r>
              <a:endParaRPr lang="en-GB" sz="1400" dirty="0">
                <a:solidFill>
                  <a:prstClr val="black"/>
                </a:solidFill>
                <a:latin typeface="Calibri" panose="020F0502020204030204"/>
              </a:endParaRPr>
            </a:p>
          </p:txBody>
        </p:sp>
      </p:grpSp>
      <p:sp>
        <p:nvSpPr>
          <p:cNvPr id="83" name="Rectangle 82">
            <a:extLst>
              <a:ext uri="{FF2B5EF4-FFF2-40B4-BE49-F238E27FC236}">
                <a16:creationId xmlns:a16="http://schemas.microsoft.com/office/drawing/2014/main" id="{50E3320A-F768-4ECA-A1D3-B6B473EC817E}"/>
              </a:ext>
            </a:extLst>
          </p:cNvPr>
          <p:cNvSpPr/>
          <p:nvPr/>
        </p:nvSpPr>
        <p:spPr>
          <a:xfrm>
            <a:off x="2627375" y="2172149"/>
            <a:ext cx="2775898" cy="4076250"/>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84" name="Rectangle 83" hidden="1">
            <a:extLst>
              <a:ext uri="{FF2B5EF4-FFF2-40B4-BE49-F238E27FC236}">
                <a16:creationId xmlns:a16="http://schemas.microsoft.com/office/drawing/2014/main" id="{658F82A1-2692-4BCC-B8C9-596DA40DBC6F}"/>
              </a:ext>
            </a:extLst>
          </p:cNvPr>
          <p:cNvSpPr/>
          <p:nvPr/>
        </p:nvSpPr>
        <p:spPr>
          <a:xfrm>
            <a:off x="8165013" y="2172149"/>
            <a:ext cx="2788315" cy="4076250"/>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
        <p:nvSpPr>
          <p:cNvPr id="85" name="Date Placeholder 84">
            <a:extLst>
              <a:ext uri="{FF2B5EF4-FFF2-40B4-BE49-F238E27FC236}">
                <a16:creationId xmlns:a16="http://schemas.microsoft.com/office/drawing/2014/main" id="{1B286244-915F-41EE-AAA5-227A2F8C8BB0}"/>
              </a:ext>
            </a:extLst>
          </p:cNvPr>
          <p:cNvSpPr>
            <a:spLocks noGrp="1"/>
          </p:cNvSpPr>
          <p:nvPr>
            <p:ph type="dt" sz="half" idx="10"/>
          </p:nvPr>
        </p:nvSpPr>
        <p:spPr>
          <a:xfrm>
            <a:off x="816156" y="6356352"/>
            <a:ext cx="2743200" cy="365125"/>
          </a:xfrm>
        </p:spPr>
        <p:txBody>
          <a:bodyPr/>
          <a:lstStyle/>
          <a:p>
            <a:fld id="{F8B74B33-F9CA-4239-B447-1AE89D5CACFD}"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86" name="Footer Placeholder 85">
            <a:extLst>
              <a:ext uri="{FF2B5EF4-FFF2-40B4-BE49-F238E27FC236}">
                <a16:creationId xmlns:a16="http://schemas.microsoft.com/office/drawing/2014/main" id="{14294380-C105-496F-9A16-F712F4C82919}"/>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87" name="Slide Number Placeholder 86">
            <a:extLst>
              <a:ext uri="{FF2B5EF4-FFF2-40B4-BE49-F238E27FC236}">
                <a16:creationId xmlns:a16="http://schemas.microsoft.com/office/drawing/2014/main" id="{A070C8C9-0B74-4B7B-9BA7-DA37EBA637E2}"/>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3</a:t>
            </a:fld>
            <a:endParaRPr lang="en-GB">
              <a:solidFill>
                <a:prstClr val="black">
                  <a:tint val="75000"/>
                </a:prstClr>
              </a:solidFill>
              <a:latin typeface="Calibri" panose="020F0502020204030204"/>
            </a:endParaRPr>
          </a:p>
        </p:txBody>
      </p:sp>
      <p:sp>
        <p:nvSpPr>
          <p:cNvPr id="43" name="Rectangle 42">
            <a:extLst>
              <a:ext uri="{FF2B5EF4-FFF2-40B4-BE49-F238E27FC236}">
                <a16:creationId xmlns:a16="http://schemas.microsoft.com/office/drawing/2014/main" id="{47FE6C10-FFC7-4D4A-8783-C389E29F9838}"/>
              </a:ext>
            </a:extLst>
          </p:cNvPr>
          <p:cNvSpPr/>
          <p:nvPr/>
        </p:nvSpPr>
        <p:spPr>
          <a:xfrm>
            <a:off x="8178163" y="2140698"/>
            <a:ext cx="2775898" cy="4076250"/>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a:endParaRPr>
          </a:p>
        </p:txBody>
      </p:sp>
    </p:spTree>
    <p:extLst>
      <p:ext uri="{BB962C8B-B14F-4D97-AF65-F5344CB8AC3E}">
        <p14:creationId xmlns:p14="http://schemas.microsoft.com/office/powerpoint/2010/main" val="219982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6C44-BE1F-4311-AD62-840307E7C445}"/>
              </a:ext>
            </a:extLst>
          </p:cNvPr>
          <p:cNvSpPr>
            <a:spLocks noGrp="1"/>
          </p:cNvSpPr>
          <p:nvPr>
            <p:ph type="title"/>
          </p:nvPr>
        </p:nvSpPr>
        <p:spPr>
          <a:xfrm>
            <a:off x="683741" y="1208664"/>
            <a:ext cx="10420863" cy="994263"/>
          </a:xfrm>
        </p:spPr>
        <p:txBody>
          <a:bodyPr>
            <a:normAutofit/>
          </a:bodyPr>
          <a:lstStyle/>
          <a:p>
            <a:pPr algn="ctr"/>
            <a:r>
              <a:rPr lang="en-US" sz="3075" dirty="0"/>
              <a:t>Intuition for differences in perception vs. action</a:t>
            </a:r>
            <a:endParaRPr lang="en-GB" sz="3075" dirty="0"/>
          </a:p>
        </p:txBody>
      </p:sp>
      <p:sp>
        <p:nvSpPr>
          <p:cNvPr id="6" name="Content Placeholder 5">
            <a:extLst>
              <a:ext uri="{FF2B5EF4-FFF2-40B4-BE49-F238E27FC236}">
                <a16:creationId xmlns:a16="http://schemas.microsoft.com/office/drawing/2014/main" id="{3A6AA2AB-6577-4D5F-8A2A-342329768322}"/>
              </a:ext>
            </a:extLst>
          </p:cNvPr>
          <p:cNvSpPr>
            <a:spLocks noGrp="1"/>
          </p:cNvSpPr>
          <p:nvPr>
            <p:ph idx="1"/>
          </p:nvPr>
        </p:nvSpPr>
        <p:spPr>
          <a:xfrm>
            <a:off x="914400" y="2296430"/>
            <a:ext cx="10702636" cy="4351338"/>
          </a:xfrm>
        </p:spPr>
        <p:txBody>
          <a:bodyPr>
            <a:normAutofit/>
          </a:bodyPr>
          <a:lstStyle/>
          <a:p>
            <a:endParaRPr lang="en-GB" sz="2000" dirty="0"/>
          </a:p>
          <a:p>
            <a:r>
              <a:rPr lang="en-GB" sz="2000" dirty="0"/>
              <a:t> </a:t>
            </a:r>
            <a:r>
              <a:rPr lang="en-GB" sz="2000" dirty="0">
                <a:solidFill>
                  <a:srgbClr val="C00000"/>
                </a:solidFill>
              </a:rPr>
              <a:t>Perception</a:t>
            </a:r>
            <a:r>
              <a:rPr lang="en-GB" sz="2000" dirty="0"/>
              <a:t>: holistic, (task-)irrelevant information cannot be ignored</a:t>
            </a:r>
          </a:p>
          <a:p>
            <a:endParaRPr lang="en-GB" sz="2000" dirty="0">
              <a:solidFill>
                <a:srgbClr val="0070C0"/>
              </a:solidFill>
            </a:endParaRPr>
          </a:p>
          <a:p>
            <a:r>
              <a:rPr lang="en-GB" sz="2000" dirty="0"/>
              <a:t> </a:t>
            </a:r>
            <a:r>
              <a:rPr lang="en-GB" sz="2000" dirty="0">
                <a:solidFill>
                  <a:srgbClr val="0070C0"/>
                </a:solidFill>
              </a:rPr>
              <a:t>Action</a:t>
            </a:r>
            <a:r>
              <a:rPr lang="en-GB" sz="2000" dirty="0"/>
              <a:t>: (task-)irrelevant information ignored</a:t>
            </a:r>
          </a:p>
          <a:p>
            <a:pPr marL="0" indent="0">
              <a:buNone/>
            </a:pPr>
            <a:endParaRPr lang="en-GB" sz="2000" dirty="0"/>
          </a:p>
          <a:p>
            <a:pPr>
              <a:buFont typeface="Symbol" panose="05050102010706020507" pitchFamily="18" charset="2"/>
              <a:buChar char="Þ"/>
            </a:pPr>
            <a:r>
              <a:rPr lang="en-GB" sz="2000" dirty="0"/>
              <a:t> Different processing in the two streams / tasks</a:t>
            </a:r>
          </a:p>
          <a:p>
            <a:pPr marL="0" indent="0">
              <a:buNone/>
            </a:pPr>
            <a:endParaRPr lang="en-GB" sz="1800" dirty="0"/>
          </a:p>
        </p:txBody>
      </p:sp>
      <p:sp>
        <p:nvSpPr>
          <p:cNvPr id="7" name="Rectangle 6">
            <a:extLst>
              <a:ext uri="{FF2B5EF4-FFF2-40B4-BE49-F238E27FC236}">
                <a16:creationId xmlns:a16="http://schemas.microsoft.com/office/drawing/2014/main" id="{EC656C2D-B28D-4BEE-80D9-728AA2D04FAF}"/>
              </a:ext>
            </a:extLst>
          </p:cNvPr>
          <p:cNvSpPr/>
          <p:nvPr/>
        </p:nvSpPr>
        <p:spPr>
          <a:xfrm>
            <a:off x="9519644" y="1988653"/>
            <a:ext cx="1834156" cy="307777"/>
          </a:xfrm>
          <a:prstGeom prst="rect">
            <a:avLst/>
          </a:prstGeom>
        </p:spPr>
        <p:txBody>
          <a:bodyPr wrap="none">
            <a:spAutoFit/>
          </a:bodyPr>
          <a:lstStyle/>
          <a:p>
            <a:r>
              <a:rPr lang="en-US" sz="1400" dirty="0" err="1">
                <a:solidFill>
                  <a:prstClr val="white">
                    <a:lumMod val="50000"/>
                  </a:prstClr>
                </a:solidFill>
                <a:latin typeface="Calibri" panose="020F0502020204030204"/>
              </a:rPr>
              <a:t>Ganel</a:t>
            </a:r>
            <a:r>
              <a:rPr lang="en-US" sz="1400" dirty="0">
                <a:solidFill>
                  <a:prstClr val="white">
                    <a:lumMod val="50000"/>
                  </a:prstClr>
                </a:solidFill>
                <a:latin typeface="Calibri" panose="020F0502020204030204"/>
              </a:rPr>
              <a:t> &amp; Goodale 2003</a:t>
            </a:r>
            <a:endParaRPr lang="en-GB" sz="1400" dirty="0">
              <a:solidFill>
                <a:prstClr val="white">
                  <a:lumMod val="50000"/>
                </a:prstClr>
              </a:solidFill>
              <a:latin typeface="Calibri" panose="020F0502020204030204"/>
            </a:endParaRPr>
          </a:p>
        </p:txBody>
      </p:sp>
      <p:sp>
        <p:nvSpPr>
          <p:cNvPr id="8" name="Date Placeholder 7">
            <a:extLst>
              <a:ext uri="{FF2B5EF4-FFF2-40B4-BE49-F238E27FC236}">
                <a16:creationId xmlns:a16="http://schemas.microsoft.com/office/drawing/2014/main" id="{07EE365F-EE79-46A0-8881-F7DCFF58E15A}"/>
              </a:ext>
            </a:extLst>
          </p:cNvPr>
          <p:cNvSpPr>
            <a:spLocks noGrp="1"/>
          </p:cNvSpPr>
          <p:nvPr>
            <p:ph type="dt" sz="half" idx="10"/>
          </p:nvPr>
        </p:nvSpPr>
        <p:spPr/>
        <p:txBody>
          <a:bodyPr/>
          <a:lstStyle/>
          <a:p>
            <a:fld id="{A4CC4FE4-4B08-49D1-911B-86F00C835A90}"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9" name="Footer Placeholder 8">
            <a:extLst>
              <a:ext uri="{FF2B5EF4-FFF2-40B4-BE49-F238E27FC236}">
                <a16:creationId xmlns:a16="http://schemas.microsoft.com/office/drawing/2014/main" id="{4E33C22D-C093-4BB7-83A8-CD464EE14D41}"/>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10" name="Slide Number Placeholder 9">
            <a:extLst>
              <a:ext uri="{FF2B5EF4-FFF2-40B4-BE49-F238E27FC236}">
                <a16:creationId xmlns:a16="http://schemas.microsoft.com/office/drawing/2014/main" id="{808AAA33-2658-40E5-997D-335049D5027A}"/>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4</a:t>
            </a:fld>
            <a:endParaRPr lang="en-GB">
              <a:solidFill>
                <a:prstClr val="black">
                  <a:tint val="75000"/>
                </a:prstClr>
              </a:solidFill>
              <a:latin typeface="Calibri" panose="020F0502020204030204"/>
            </a:endParaRPr>
          </a:p>
        </p:txBody>
      </p:sp>
      <p:sp>
        <p:nvSpPr>
          <p:cNvPr id="11" name="Rectangle 10">
            <a:extLst>
              <a:ext uri="{FF2B5EF4-FFF2-40B4-BE49-F238E27FC236}">
                <a16:creationId xmlns:a16="http://schemas.microsoft.com/office/drawing/2014/main" id="{839432E2-3029-E144-A148-FCA7E57304FE}"/>
              </a:ext>
            </a:extLst>
          </p:cNvPr>
          <p:cNvSpPr/>
          <p:nvPr/>
        </p:nvSpPr>
        <p:spPr>
          <a:xfrm>
            <a:off x="9519644" y="6001823"/>
            <a:ext cx="1834156" cy="307777"/>
          </a:xfrm>
          <a:prstGeom prst="rect">
            <a:avLst/>
          </a:prstGeom>
        </p:spPr>
        <p:txBody>
          <a:bodyPr wrap="none">
            <a:spAutoFit/>
          </a:bodyPr>
          <a:lstStyle/>
          <a:p>
            <a:r>
              <a:rPr lang="en-US" sz="1400" dirty="0" err="1">
                <a:solidFill>
                  <a:prstClr val="white">
                    <a:lumMod val="50000"/>
                  </a:prstClr>
                </a:solidFill>
                <a:latin typeface="Calibri" panose="020F0502020204030204"/>
              </a:rPr>
              <a:t>Ganel</a:t>
            </a:r>
            <a:r>
              <a:rPr lang="en-US" sz="1400" dirty="0">
                <a:solidFill>
                  <a:prstClr val="white">
                    <a:lumMod val="50000"/>
                  </a:prstClr>
                </a:solidFill>
                <a:latin typeface="Calibri" panose="020F0502020204030204"/>
              </a:rPr>
              <a:t> &amp; Goodale 2003</a:t>
            </a:r>
            <a:endParaRPr lang="en-GB" sz="1400"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0995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829132-A24A-384A-9326-96F5B6DA8649}"/>
              </a:ext>
            </a:extLst>
          </p:cNvPr>
          <p:cNvSpPr>
            <a:spLocks noGrp="1"/>
          </p:cNvSpPr>
          <p:nvPr>
            <p:ph idx="1"/>
          </p:nvPr>
        </p:nvSpPr>
        <p:spPr>
          <a:xfrm>
            <a:off x="838200" y="2046906"/>
            <a:ext cx="10515600" cy="3808336"/>
          </a:xfrm>
        </p:spPr>
        <p:txBody>
          <a:bodyPr/>
          <a:lstStyle/>
          <a:p>
            <a:pPr marL="214313" indent="-214313"/>
            <a:endParaRPr lang="en-US" sz="1350" dirty="0"/>
          </a:p>
          <a:p>
            <a:pPr marL="214313" indent="-214313"/>
            <a:r>
              <a:rPr lang="en-US" sz="1800" dirty="0"/>
              <a:t>Multi-dimensional stimuli, example: rectangles</a:t>
            </a:r>
          </a:p>
          <a:p>
            <a:pPr marL="214313" indent="-214313"/>
            <a:endParaRPr lang="en-US" sz="1400" b="1" dirty="0">
              <a:sym typeface="Wingdings" pitchFamily="2" charset="2"/>
            </a:endParaRPr>
          </a:p>
          <a:p>
            <a:pPr marL="0" indent="0">
              <a:buNone/>
            </a:pPr>
            <a:endParaRPr lang="en-US" dirty="0">
              <a:solidFill>
                <a:schemeClr val="accent6">
                  <a:lumMod val="60000"/>
                  <a:lumOff val="40000"/>
                </a:schemeClr>
              </a:solidFill>
              <a:sym typeface="Wingdings" pitchFamily="2" charset="2"/>
            </a:endParaRPr>
          </a:p>
          <a:p>
            <a:pPr marL="0" indent="0">
              <a:buNone/>
            </a:pPr>
            <a:r>
              <a:rPr lang="en-US" sz="1350" dirty="0">
                <a:sym typeface="Wingdings" pitchFamily="2" charset="2"/>
              </a:rPr>
              <a:t>                 </a:t>
            </a:r>
            <a:endParaRPr lang="en-US" sz="1350" b="1" dirty="0"/>
          </a:p>
        </p:txBody>
      </p:sp>
      <p:pic>
        <p:nvPicPr>
          <p:cNvPr id="7" name="Picture 6" hidden="1">
            <a:extLst>
              <a:ext uri="{FF2B5EF4-FFF2-40B4-BE49-F238E27FC236}">
                <a16:creationId xmlns:a16="http://schemas.microsoft.com/office/drawing/2014/main" id="{0E4A28DE-BAB7-354B-BB9F-569C34E73836}"/>
              </a:ext>
            </a:extLst>
          </p:cNvPr>
          <p:cNvPicPr>
            <a:picLocks noChangeAspect="1"/>
          </p:cNvPicPr>
          <p:nvPr/>
        </p:nvPicPr>
        <p:blipFill>
          <a:blip r:embed="rId3"/>
          <a:stretch>
            <a:fillRect/>
          </a:stretch>
        </p:blipFill>
        <p:spPr>
          <a:xfrm>
            <a:off x="2757514" y="3236270"/>
            <a:ext cx="2905072" cy="2300883"/>
          </a:xfrm>
          <a:prstGeom prst="rect">
            <a:avLst/>
          </a:prstGeom>
        </p:spPr>
      </p:pic>
      <p:sp>
        <p:nvSpPr>
          <p:cNvPr id="15" name="Rectangle 14" hidden="1">
            <a:extLst>
              <a:ext uri="{FF2B5EF4-FFF2-40B4-BE49-F238E27FC236}">
                <a16:creationId xmlns:a16="http://schemas.microsoft.com/office/drawing/2014/main" id="{54E751DE-69AB-D048-BE6A-5AE64159A680}"/>
              </a:ext>
            </a:extLst>
          </p:cNvPr>
          <p:cNvSpPr/>
          <p:nvPr/>
        </p:nvSpPr>
        <p:spPr>
          <a:xfrm>
            <a:off x="3616125" y="3608735"/>
            <a:ext cx="1562582" cy="140672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solidFill>
                <a:prstClr val="black"/>
              </a:solidFill>
              <a:latin typeface="Calibri" panose="020F0502020204030204"/>
            </a:endParaRPr>
          </a:p>
        </p:txBody>
      </p:sp>
      <p:sp>
        <p:nvSpPr>
          <p:cNvPr id="34" name="Rectangle 33">
            <a:extLst>
              <a:ext uri="{FF2B5EF4-FFF2-40B4-BE49-F238E27FC236}">
                <a16:creationId xmlns:a16="http://schemas.microsoft.com/office/drawing/2014/main" id="{78C548EC-AD16-1F49-A860-DA28B8331B8B}"/>
              </a:ext>
            </a:extLst>
          </p:cNvPr>
          <p:cNvSpPr/>
          <p:nvPr/>
        </p:nvSpPr>
        <p:spPr>
          <a:xfrm>
            <a:off x="6393873" y="6003406"/>
            <a:ext cx="4984925" cy="2260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prstClr val="white">
                    <a:lumMod val="65000"/>
                  </a:prstClr>
                </a:solidFill>
                <a:latin typeface="Calibri" panose="020F0502020204030204"/>
              </a:rPr>
              <a:t>Garner &amp; </a:t>
            </a:r>
            <a:r>
              <a:rPr lang="en-US" sz="1400" dirty="0" err="1">
                <a:solidFill>
                  <a:prstClr val="white">
                    <a:lumMod val="65000"/>
                  </a:prstClr>
                </a:solidFill>
                <a:latin typeface="Calibri" panose="020F0502020204030204"/>
              </a:rPr>
              <a:t>Felfoldy</a:t>
            </a:r>
            <a:r>
              <a:rPr lang="en-US" sz="1400" dirty="0">
                <a:solidFill>
                  <a:prstClr val="white">
                    <a:lumMod val="65000"/>
                  </a:prstClr>
                </a:solidFill>
                <a:latin typeface="Calibri" panose="020F0502020204030204"/>
              </a:rPr>
              <a:t> 1970; Garner 1970, </a:t>
            </a:r>
            <a:r>
              <a:rPr lang="en-US" sz="1400" dirty="0" err="1">
                <a:solidFill>
                  <a:prstClr val="white">
                    <a:lumMod val="65000"/>
                  </a:prstClr>
                </a:solidFill>
                <a:latin typeface="Calibri" panose="020F0502020204030204"/>
              </a:rPr>
              <a:t>Felfoldy</a:t>
            </a:r>
            <a:r>
              <a:rPr lang="en-US" sz="1400" dirty="0">
                <a:solidFill>
                  <a:prstClr val="white">
                    <a:lumMod val="65000"/>
                  </a:prstClr>
                </a:solidFill>
                <a:latin typeface="Calibri" panose="020F0502020204030204"/>
              </a:rPr>
              <a:t> 1974, Garner 1978</a:t>
            </a:r>
          </a:p>
        </p:txBody>
      </p:sp>
      <p:sp>
        <p:nvSpPr>
          <p:cNvPr id="24" name="Title 1">
            <a:extLst>
              <a:ext uri="{FF2B5EF4-FFF2-40B4-BE49-F238E27FC236}">
                <a16:creationId xmlns:a16="http://schemas.microsoft.com/office/drawing/2014/main" id="{0DF017DC-871D-2C41-9AA5-78CDA269561B}"/>
              </a:ext>
            </a:extLst>
          </p:cNvPr>
          <p:cNvSpPr txBox="1">
            <a:spLocks/>
          </p:cNvSpPr>
          <p:nvPr/>
        </p:nvSpPr>
        <p:spPr>
          <a:xfrm>
            <a:off x="2152650" y="1027645"/>
            <a:ext cx="788670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Garner’s Speeded Classification Task</a:t>
            </a:r>
          </a:p>
        </p:txBody>
      </p:sp>
      <p:sp>
        <p:nvSpPr>
          <p:cNvPr id="29" name="Rectangle 28">
            <a:extLst>
              <a:ext uri="{FF2B5EF4-FFF2-40B4-BE49-F238E27FC236}">
                <a16:creationId xmlns:a16="http://schemas.microsoft.com/office/drawing/2014/main" id="{BFCCD91C-4584-43DC-B0D2-5FB0E45C5DFB}"/>
              </a:ext>
            </a:extLst>
          </p:cNvPr>
          <p:cNvSpPr/>
          <p:nvPr/>
        </p:nvSpPr>
        <p:spPr>
          <a:xfrm>
            <a:off x="4589802" y="4129422"/>
            <a:ext cx="1196469" cy="923330"/>
          </a:xfrm>
          <a:prstGeom prst="rect">
            <a:avLst/>
          </a:prstGeom>
          <a:solidFill>
            <a:schemeClr val="accent6">
              <a:lumMod val="60000"/>
              <a:lumOff val="40000"/>
              <a:alpha val="60000"/>
            </a:schemeClr>
          </a:solidFill>
        </p:spPr>
        <p:txBody>
          <a:bodyPr wrap="square">
            <a:spAutoFit/>
          </a:bodyPr>
          <a:lstStyle/>
          <a:p>
            <a:pPr algn="ctr"/>
            <a:r>
              <a:rPr lang="en-US" dirty="0">
                <a:solidFill>
                  <a:prstClr val="black"/>
                </a:solidFill>
                <a:latin typeface="Calibri Light" panose="020F0302020204030204"/>
              </a:rPr>
              <a:t>WIDE </a:t>
            </a:r>
          </a:p>
          <a:p>
            <a:pPr algn="ctr"/>
            <a:r>
              <a:rPr lang="en-US" dirty="0">
                <a:solidFill>
                  <a:prstClr val="black"/>
                </a:solidFill>
                <a:latin typeface="Calibri Light" panose="020F0302020204030204"/>
              </a:rPr>
              <a:t>or NARROW?</a:t>
            </a:r>
            <a:endParaRPr lang="en-GB" dirty="0">
              <a:solidFill>
                <a:prstClr val="black"/>
              </a:solidFill>
              <a:latin typeface="Calibri Light" panose="020F0302020204030204"/>
            </a:endParaRPr>
          </a:p>
        </p:txBody>
      </p:sp>
      <p:sp>
        <p:nvSpPr>
          <p:cNvPr id="30" name="TextBox 29">
            <a:extLst>
              <a:ext uri="{FF2B5EF4-FFF2-40B4-BE49-F238E27FC236}">
                <a16:creationId xmlns:a16="http://schemas.microsoft.com/office/drawing/2014/main" id="{41EAF0D4-DBA1-4676-A5E8-4914E633E3B5}"/>
              </a:ext>
            </a:extLst>
          </p:cNvPr>
          <p:cNvSpPr txBox="1"/>
          <p:nvPr/>
        </p:nvSpPr>
        <p:spPr>
          <a:xfrm>
            <a:off x="7412344" y="3162557"/>
            <a:ext cx="2147755" cy="461665"/>
          </a:xfrm>
          <a:prstGeom prst="rect">
            <a:avLst/>
          </a:prstGeom>
          <a:noFill/>
        </p:spPr>
        <p:txBody>
          <a:bodyPr wrap="square" rtlCol="0">
            <a:spAutoFit/>
          </a:bodyPr>
          <a:lstStyle/>
          <a:p>
            <a:r>
              <a:rPr lang="en-US" sz="2400" dirty="0">
                <a:solidFill>
                  <a:schemeClr val="accent6">
                    <a:lumMod val="60000"/>
                    <a:lumOff val="40000"/>
                  </a:schemeClr>
                </a:solidFill>
                <a:latin typeface="Calibri" panose="020F0502020204030204"/>
                <a:sym typeface="Wingdings" pitchFamily="2" charset="2"/>
              </a:rPr>
              <a:t>RT</a:t>
            </a:r>
            <a:r>
              <a:rPr lang="en-US" sz="2400" baseline="-25000" dirty="0">
                <a:solidFill>
                  <a:schemeClr val="accent6">
                    <a:lumMod val="60000"/>
                    <a:lumOff val="40000"/>
                  </a:schemeClr>
                </a:solidFill>
                <a:latin typeface="Calibri" panose="020F0502020204030204"/>
                <a:sym typeface="Wingdings" pitchFamily="2" charset="2"/>
              </a:rPr>
              <a:t>base</a:t>
            </a:r>
            <a:r>
              <a:rPr lang="en-US" sz="2400" dirty="0">
                <a:solidFill>
                  <a:schemeClr val="accent6">
                    <a:lumMod val="60000"/>
                    <a:lumOff val="40000"/>
                  </a:schemeClr>
                </a:solidFill>
                <a:latin typeface="Calibri" panose="020F0502020204030204"/>
                <a:sym typeface="Wingdings" pitchFamily="2" charset="2"/>
              </a:rPr>
              <a:t> &lt; RT</a:t>
            </a:r>
            <a:r>
              <a:rPr lang="en-US" sz="2400" baseline="-25000" dirty="0">
                <a:solidFill>
                  <a:schemeClr val="accent6">
                    <a:lumMod val="60000"/>
                    <a:lumOff val="40000"/>
                  </a:schemeClr>
                </a:solidFill>
                <a:latin typeface="Calibri" panose="020F0502020204030204"/>
                <a:sym typeface="Wingdings" pitchFamily="2" charset="2"/>
              </a:rPr>
              <a:t>filt</a:t>
            </a:r>
            <a:endParaRPr lang="en-GB" sz="2400" baseline="-25000" dirty="0">
              <a:solidFill>
                <a:schemeClr val="accent6">
                  <a:lumMod val="60000"/>
                  <a:lumOff val="40000"/>
                </a:schemeClr>
              </a:solidFill>
              <a:latin typeface="Calibri" panose="020F0502020204030204"/>
            </a:endParaRPr>
          </a:p>
        </p:txBody>
      </p:sp>
      <p:grpSp>
        <p:nvGrpSpPr>
          <p:cNvPr id="11" name="Group 10">
            <a:extLst>
              <a:ext uri="{FF2B5EF4-FFF2-40B4-BE49-F238E27FC236}">
                <a16:creationId xmlns:a16="http://schemas.microsoft.com/office/drawing/2014/main" id="{8039DA8B-A817-4CCC-923B-4721397F9480}"/>
              </a:ext>
            </a:extLst>
          </p:cNvPr>
          <p:cNvGrpSpPr/>
          <p:nvPr/>
        </p:nvGrpSpPr>
        <p:grpSpPr>
          <a:xfrm>
            <a:off x="921540" y="3620516"/>
            <a:ext cx="3206499" cy="2285581"/>
            <a:chOff x="660069" y="3461275"/>
            <a:chExt cx="3833204" cy="2624719"/>
          </a:xfrm>
        </p:grpSpPr>
        <p:pic>
          <p:nvPicPr>
            <p:cNvPr id="8" name="Picture 7">
              <a:extLst>
                <a:ext uri="{FF2B5EF4-FFF2-40B4-BE49-F238E27FC236}">
                  <a16:creationId xmlns:a16="http://schemas.microsoft.com/office/drawing/2014/main" id="{51AB7311-735C-4192-9BD1-A708642C8C02}"/>
                </a:ext>
              </a:extLst>
            </p:cNvPr>
            <p:cNvPicPr>
              <a:picLocks noChangeAspect="1"/>
            </p:cNvPicPr>
            <p:nvPr/>
          </p:nvPicPr>
          <p:blipFill>
            <a:blip r:embed="rId4"/>
            <a:stretch>
              <a:fillRect/>
            </a:stretch>
          </p:blipFill>
          <p:spPr>
            <a:xfrm>
              <a:off x="675457" y="3461275"/>
              <a:ext cx="3817816" cy="2605402"/>
            </a:xfrm>
            <a:prstGeom prst="rect">
              <a:avLst/>
            </a:prstGeom>
          </p:spPr>
        </p:pic>
        <p:sp>
          <p:nvSpPr>
            <p:cNvPr id="26" name="Rectangle 25">
              <a:extLst>
                <a:ext uri="{FF2B5EF4-FFF2-40B4-BE49-F238E27FC236}">
                  <a16:creationId xmlns:a16="http://schemas.microsoft.com/office/drawing/2014/main" id="{FC78659E-BF7B-486A-AB72-C5F3E2EEB18A}"/>
                </a:ext>
              </a:extLst>
            </p:cNvPr>
            <p:cNvSpPr/>
            <p:nvPr/>
          </p:nvSpPr>
          <p:spPr>
            <a:xfrm>
              <a:off x="2469086" y="5778218"/>
              <a:ext cx="812616" cy="307776"/>
            </a:xfrm>
            <a:prstGeom prst="rect">
              <a:avLst/>
            </a:prstGeom>
            <a:solidFill>
              <a:schemeClr val="bg1"/>
            </a:solidFill>
          </p:spPr>
          <p:txBody>
            <a:bodyPr wrap="none">
              <a:spAutoFit/>
            </a:bodyPr>
            <a:lstStyle/>
            <a:p>
              <a:r>
                <a:rPr lang="en-US" sz="900" dirty="0">
                  <a:solidFill>
                    <a:prstClr val="black"/>
                  </a:solidFill>
                  <a:latin typeface="Bahnschrift SemiLight" panose="020B0502040204020203" pitchFamily="34" charset="0"/>
                </a:rPr>
                <a:t>LENGTH</a:t>
              </a:r>
              <a:endParaRPr lang="en-GB" sz="900" dirty="0">
                <a:solidFill>
                  <a:prstClr val="black"/>
                </a:solidFill>
                <a:latin typeface="Bahnschrift SemiLight" panose="020B0502040204020203" pitchFamily="34" charset="0"/>
              </a:endParaRPr>
            </a:p>
          </p:txBody>
        </p:sp>
        <p:sp>
          <p:nvSpPr>
            <p:cNvPr id="28" name="Rectangle 27">
              <a:extLst>
                <a:ext uri="{FF2B5EF4-FFF2-40B4-BE49-F238E27FC236}">
                  <a16:creationId xmlns:a16="http://schemas.microsoft.com/office/drawing/2014/main" id="{4C5D4B6B-8E46-48C3-9702-2C11582FB158}"/>
                </a:ext>
              </a:extLst>
            </p:cNvPr>
            <p:cNvSpPr/>
            <p:nvPr/>
          </p:nvSpPr>
          <p:spPr>
            <a:xfrm rot="16200000">
              <a:off x="464288" y="4440992"/>
              <a:ext cx="699337" cy="307776"/>
            </a:xfrm>
            <a:prstGeom prst="rect">
              <a:avLst/>
            </a:prstGeom>
            <a:solidFill>
              <a:schemeClr val="bg1"/>
            </a:solidFill>
          </p:spPr>
          <p:txBody>
            <a:bodyPr wrap="none">
              <a:spAutoFit/>
            </a:bodyPr>
            <a:lstStyle/>
            <a:p>
              <a:r>
                <a:rPr lang="en-US" sz="900">
                  <a:solidFill>
                    <a:prstClr val="black"/>
                  </a:solidFill>
                  <a:latin typeface="Bahnschrift SemiLight" panose="020B0502040204020203" pitchFamily="34" charset="0"/>
                </a:rPr>
                <a:t>WIDTH</a:t>
              </a:r>
              <a:endParaRPr lang="en-GB" sz="900">
                <a:solidFill>
                  <a:prstClr val="black"/>
                </a:solidFill>
                <a:latin typeface="Bahnschrift SemiLight" panose="020B0502040204020203" pitchFamily="34" charset="0"/>
              </a:endParaRPr>
            </a:p>
          </p:txBody>
        </p:sp>
      </p:grpSp>
      <p:sp>
        <p:nvSpPr>
          <p:cNvPr id="13" name="Rectangle 12">
            <a:extLst>
              <a:ext uri="{FF2B5EF4-FFF2-40B4-BE49-F238E27FC236}">
                <a16:creationId xmlns:a16="http://schemas.microsoft.com/office/drawing/2014/main" id="{52A40658-FA4B-4B52-A3BE-241681EC110C}"/>
              </a:ext>
            </a:extLst>
          </p:cNvPr>
          <p:cNvSpPr/>
          <p:nvPr/>
        </p:nvSpPr>
        <p:spPr>
          <a:xfrm>
            <a:off x="865871" y="4348778"/>
            <a:ext cx="371524" cy="553048"/>
          </a:xfrm>
          <a:prstGeom prst="rect">
            <a:avLst/>
          </a:prstGeom>
          <a:solidFill>
            <a:schemeClr val="accent4">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panose="020F0502020204030204"/>
            </a:endParaRPr>
          </a:p>
        </p:txBody>
      </p:sp>
      <p:grpSp>
        <p:nvGrpSpPr>
          <p:cNvPr id="5" name="Group 4">
            <a:extLst>
              <a:ext uri="{FF2B5EF4-FFF2-40B4-BE49-F238E27FC236}">
                <a16:creationId xmlns:a16="http://schemas.microsoft.com/office/drawing/2014/main" id="{B7279A94-34EA-44E8-B98C-5AF9CDB8CB99}"/>
              </a:ext>
            </a:extLst>
          </p:cNvPr>
          <p:cNvGrpSpPr/>
          <p:nvPr/>
        </p:nvGrpSpPr>
        <p:grpSpPr>
          <a:xfrm>
            <a:off x="6225781" y="3742776"/>
            <a:ext cx="4199764" cy="1660497"/>
            <a:chOff x="6688496" y="3515078"/>
            <a:chExt cx="3676364" cy="1462311"/>
          </a:xfrm>
        </p:grpSpPr>
        <p:sp>
          <p:nvSpPr>
            <p:cNvPr id="14" name="Rectangle 13">
              <a:extLst>
                <a:ext uri="{FF2B5EF4-FFF2-40B4-BE49-F238E27FC236}">
                  <a16:creationId xmlns:a16="http://schemas.microsoft.com/office/drawing/2014/main" id="{51D891C9-FFAB-4459-9505-B9844F0BDD45}"/>
                </a:ext>
              </a:extLst>
            </p:cNvPr>
            <p:cNvSpPr/>
            <p:nvPr/>
          </p:nvSpPr>
          <p:spPr>
            <a:xfrm>
              <a:off x="6688496" y="3515078"/>
              <a:ext cx="1847461" cy="14623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50">
                <a:solidFill>
                  <a:prstClr val="black"/>
                </a:solidFill>
                <a:latin typeface="Calibri" panose="020F0502020204030204"/>
              </a:endParaRPr>
            </a:p>
          </p:txBody>
        </p:sp>
        <p:sp>
          <p:nvSpPr>
            <p:cNvPr id="31" name="Rectangle 30">
              <a:extLst>
                <a:ext uri="{FF2B5EF4-FFF2-40B4-BE49-F238E27FC236}">
                  <a16:creationId xmlns:a16="http://schemas.microsoft.com/office/drawing/2014/main" id="{F8D0540D-4059-4281-8ABA-980F67CCA9AE}"/>
                </a:ext>
              </a:extLst>
            </p:cNvPr>
            <p:cNvSpPr/>
            <p:nvPr/>
          </p:nvSpPr>
          <p:spPr>
            <a:xfrm>
              <a:off x="8535956" y="3515078"/>
              <a:ext cx="1828904" cy="14623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350">
                <a:solidFill>
                  <a:prstClr val="black"/>
                </a:solidFill>
                <a:latin typeface="Calibri" panose="020F0502020204030204"/>
              </a:endParaRPr>
            </a:p>
          </p:txBody>
        </p:sp>
        <p:sp>
          <p:nvSpPr>
            <p:cNvPr id="33" name="Rectangle 32">
              <a:extLst>
                <a:ext uri="{FF2B5EF4-FFF2-40B4-BE49-F238E27FC236}">
                  <a16:creationId xmlns:a16="http://schemas.microsoft.com/office/drawing/2014/main" id="{D4A3DCC8-186E-4E41-B2CD-7682E0025855}"/>
                </a:ext>
              </a:extLst>
            </p:cNvPr>
            <p:cNvSpPr/>
            <p:nvPr/>
          </p:nvSpPr>
          <p:spPr>
            <a:xfrm>
              <a:off x="7247096" y="3537080"/>
              <a:ext cx="887761" cy="2137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prstClr val="black"/>
                  </a:solidFill>
                  <a:latin typeface="Calibri" panose="020F0502020204030204"/>
                </a:rPr>
                <a:t>Baseline</a:t>
              </a:r>
              <a:endParaRPr lang="en-GB" sz="1350" dirty="0">
                <a:solidFill>
                  <a:prstClr val="black"/>
                </a:solidFill>
                <a:latin typeface="Calibri" panose="020F0502020204030204"/>
              </a:endParaRPr>
            </a:p>
          </p:txBody>
        </p:sp>
        <p:sp>
          <p:nvSpPr>
            <p:cNvPr id="35" name="Rectangle 34">
              <a:extLst>
                <a:ext uri="{FF2B5EF4-FFF2-40B4-BE49-F238E27FC236}">
                  <a16:creationId xmlns:a16="http://schemas.microsoft.com/office/drawing/2014/main" id="{058F7D46-4839-4AFF-8C2F-166ABDA1B60A}"/>
                </a:ext>
              </a:extLst>
            </p:cNvPr>
            <p:cNvSpPr/>
            <p:nvPr/>
          </p:nvSpPr>
          <p:spPr>
            <a:xfrm>
              <a:off x="8847233" y="3539250"/>
              <a:ext cx="887761" cy="2137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a:solidFill>
                    <a:prstClr val="black"/>
                  </a:solidFill>
                  <a:latin typeface="Calibri" panose="020F0502020204030204"/>
                </a:rPr>
                <a:t>Filtering</a:t>
              </a:r>
              <a:endParaRPr lang="en-GB" sz="1350">
                <a:solidFill>
                  <a:prstClr val="black"/>
                </a:solidFill>
                <a:latin typeface="Calibri" panose="020F0502020204030204"/>
              </a:endParaRPr>
            </a:p>
          </p:txBody>
        </p:sp>
        <p:sp>
          <p:nvSpPr>
            <p:cNvPr id="20" name="Rectangle 19">
              <a:extLst>
                <a:ext uri="{FF2B5EF4-FFF2-40B4-BE49-F238E27FC236}">
                  <a16:creationId xmlns:a16="http://schemas.microsoft.com/office/drawing/2014/main" id="{BADE7017-43C1-4D0C-9769-3EAD03F7C4CC}"/>
                </a:ext>
              </a:extLst>
            </p:cNvPr>
            <p:cNvSpPr/>
            <p:nvPr/>
          </p:nvSpPr>
          <p:spPr>
            <a:xfrm>
              <a:off x="7727182" y="4456089"/>
              <a:ext cx="675000" cy="27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D</a:t>
              </a:r>
            </a:p>
          </p:txBody>
        </p:sp>
        <p:sp>
          <p:nvSpPr>
            <p:cNvPr id="36" name="Rectangle 35">
              <a:extLst>
                <a:ext uri="{FF2B5EF4-FFF2-40B4-BE49-F238E27FC236}">
                  <a16:creationId xmlns:a16="http://schemas.microsoft.com/office/drawing/2014/main" id="{F00C9CF4-8485-4009-B222-DAD45921A958}"/>
                </a:ext>
              </a:extLst>
            </p:cNvPr>
            <p:cNvSpPr/>
            <p:nvPr/>
          </p:nvSpPr>
          <p:spPr>
            <a:xfrm>
              <a:off x="7727182" y="3935018"/>
              <a:ext cx="675000" cy="40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B</a:t>
              </a:r>
            </a:p>
          </p:txBody>
        </p:sp>
        <p:sp>
          <p:nvSpPr>
            <p:cNvPr id="37" name="Rectangle 36">
              <a:extLst>
                <a:ext uri="{FF2B5EF4-FFF2-40B4-BE49-F238E27FC236}">
                  <a16:creationId xmlns:a16="http://schemas.microsoft.com/office/drawing/2014/main" id="{16F39E74-7DCB-429D-AAFD-6AD94BCB21E0}"/>
                </a:ext>
              </a:extLst>
            </p:cNvPr>
            <p:cNvSpPr/>
            <p:nvPr/>
          </p:nvSpPr>
          <p:spPr>
            <a:xfrm>
              <a:off x="6963196" y="4456089"/>
              <a:ext cx="580500" cy="27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C</a:t>
              </a:r>
            </a:p>
          </p:txBody>
        </p:sp>
        <p:sp>
          <p:nvSpPr>
            <p:cNvPr id="38" name="Rectangle 37">
              <a:extLst>
                <a:ext uri="{FF2B5EF4-FFF2-40B4-BE49-F238E27FC236}">
                  <a16:creationId xmlns:a16="http://schemas.microsoft.com/office/drawing/2014/main" id="{83757993-44AC-495D-898D-63EE6B26932D}"/>
                </a:ext>
              </a:extLst>
            </p:cNvPr>
            <p:cNvSpPr/>
            <p:nvPr/>
          </p:nvSpPr>
          <p:spPr>
            <a:xfrm>
              <a:off x="6963196" y="3935018"/>
              <a:ext cx="580500" cy="40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A</a:t>
              </a:r>
            </a:p>
          </p:txBody>
        </p:sp>
        <p:sp>
          <p:nvSpPr>
            <p:cNvPr id="43" name="Rectangle 42">
              <a:extLst>
                <a:ext uri="{FF2B5EF4-FFF2-40B4-BE49-F238E27FC236}">
                  <a16:creationId xmlns:a16="http://schemas.microsoft.com/office/drawing/2014/main" id="{62359B9C-A5AD-4295-A0D4-060E4D3E584A}"/>
                </a:ext>
              </a:extLst>
            </p:cNvPr>
            <p:cNvSpPr/>
            <p:nvPr/>
          </p:nvSpPr>
          <p:spPr>
            <a:xfrm>
              <a:off x="7230536" y="4785609"/>
              <a:ext cx="887761" cy="1635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prstClr val="white">
                      <a:lumMod val="50000"/>
                    </a:prstClr>
                  </a:solidFill>
                  <a:latin typeface="Calibri" panose="020F0502020204030204"/>
                </a:rPr>
                <a:t>Irrelevant</a:t>
              </a:r>
              <a:endParaRPr lang="en-GB" sz="900">
                <a:solidFill>
                  <a:prstClr val="white">
                    <a:lumMod val="50000"/>
                  </a:prstClr>
                </a:solidFill>
                <a:latin typeface="Calibri" panose="020F0502020204030204"/>
              </a:endParaRPr>
            </a:p>
          </p:txBody>
        </p:sp>
        <p:sp>
          <p:nvSpPr>
            <p:cNvPr id="44" name="Rectangle 43">
              <a:extLst>
                <a:ext uri="{FF2B5EF4-FFF2-40B4-BE49-F238E27FC236}">
                  <a16:creationId xmlns:a16="http://schemas.microsoft.com/office/drawing/2014/main" id="{387C9FCC-ABC8-4AC6-A674-16E0BCB6F5A3}"/>
                </a:ext>
              </a:extLst>
            </p:cNvPr>
            <p:cNvSpPr/>
            <p:nvPr/>
          </p:nvSpPr>
          <p:spPr>
            <a:xfrm>
              <a:off x="8872231" y="4791743"/>
              <a:ext cx="887761" cy="1635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prstClr val="white">
                      <a:lumMod val="50000"/>
                    </a:prstClr>
                  </a:solidFill>
                  <a:latin typeface="Calibri" panose="020F0502020204030204"/>
                </a:rPr>
                <a:t>Irrelevant</a:t>
              </a:r>
              <a:endParaRPr lang="en-GB" sz="900">
                <a:solidFill>
                  <a:prstClr val="white">
                    <a:lumMod val="50000"/>
                  </a:prstClr>
                </a:solidFill>
                <a:latin typeface="Calibri" panose="020F0502020204030204"/>
              </a:endParaRPr>
            </a:p>
          </p:txBody>
        </p:sp>
        <p:sp>
          <p:nvSpPr>
            <p:cNvPr id="45" name="Rectangle 44">
              <a:extLst>
                <a:ext uri="{FF2B5EF4-FFF2-40B4-BE49-F238E27FC236}">
                  <a16:creationId xmlns:a16="http://schemas.microsoft.com/office/drawing/2014/main" id="{6CC59B8F-38F8-4BDB-8F64-63E78250B8BC}"/>
                </a:ext>
              </a:extLst>
            </p:cNvPr>
            <p:cNvSpPr/>
            <p:nvPr/>
          </p:nvSpPr>
          <p:spPr>
            <a:xfrm rot="16200000">
              <a:off x="6369000" y="4290750"/>
              <a:ext cx="887762" cy="163550"/>
            </a:xfrm>
            <a:prstGeom prst="rect">
              <a:avLst/>
            </a:prstGeom>
            <a:solidFill>
              <a:schemeClr val="accent4">
                <a:lumMod val="60000"/>
                <a:lumOff val="40000"/>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prstClr val="white">
                      <a:lumMod val="50000"/>
                    </a:prstClr>
                  </a:solidFill>
                  <a:latin typeface="Calibri" panose="020F0502020204030204"/>
                </a:rPr>
                <a:t>Relevant</a:t>
              </a:r>
              <a:endParaRPr lang="en-GB" sz="900" dirty="0">
                <a:solidFill>
                  <a:prstClr val="white">
                    <a:lumMod val="50000"/>
                  </a:prstClr>
                </a:solidFill>
                <a:latin typeface="Calibri" panose="020F0502020204030204"/>
              </a:endParaRPr>
            </a:p>
          </p:txBody>
        </p:sp>
        <p:sp>
          <p:nvSpPr>
            <p:cNvPr id="46" name="Rectangle 45">
              <a:extLst>
                <a:ext uri="{FF2B5EF4-FFF2-40B4-BE49-F238E27FC236}">
                  <a16:creationId xmlns:a16="http://schemas.microsoft.com/office/drawing/2014/main" id="{7E121A45-BC01-42B3-97FB-C0E116FE09E3}"/>
                </a:ext>
              </a:extLst>
            </p:cNvPr>
            <p:cNvSpPr/>
            <p:nvPr/>
          </p:nvSpPr>
          <p:spPr>
            <a:xfrm rot="5400000">
              <a:off x="9799301" y="4289521"/>
              <a:ext cx="887763" cy="163550"/>
            </a:xfrm>
            <a:prstGeom prst="rect">
              <a:avLst/>
            </a:prstGeom>
            <a:solidFill>
              <a:schemeClr val="accent4">
                <a:lumMod val="60000"/>
                <a:lumOff val="40000"/>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a:solidFill>
                    <a:prstClr val="white">
                      <a:lumMod val="50000"/>
                    </a:prstClr>
                  </a:solidFill>
                  <a:latin typeface="Calibri" panose="020F0502020204030204"/>
                </a:rPr>
                <a:t>Relevant</a:t>
              </a:r>
              <a:endParaRPr lang="en-GB" sz="900">
                <a:solidFill>
                  <a:prstClr val="white">
                    <a:lumMod val="50000"/>
                  </a:prstClr>
                </a:solidFill>
                <a:latin typeface="Calibri" panose="020F0502020204030204"/>
              </a:endParaRPr>
            </a:p>
          </p:txBody>
        </p:sp>
        <p:cxnSp>
          <p:nvCxnSpPr>
            <p:cNvPr id="47" name="Straight Connector 46">
              <a:extLst>
                <a:ext uri="{FF2B5EF4-FFF2-40B4-BE49-F238E27FC236}">
                  <a16:creationId xmlns:a16="http://schemas.microsoft.com/office/drawing/2014/main" id="{41821975-C7E3-4597-B879-B7FBE174A4AD}"/>
                </a:ext>
              </a:extLst>
            </p:cNvPr>
            <p:cNvCxnSpPr>
              <a:cxnSpLocks/>
            </p:cNvCxnSpPr>
            <p:nvPr/>
          </p:nvCxnSpPr>
          <p:spPr>
            <a:xfrm>
              <a:off x="7645029" y="3818327"/>
              <a:ext cx="0" cy="96728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Rectangle 47">
              <a:extLst>
                <a:ext uri="{FF2B5EF4-FFF2-40B4-BE49-F238E27FC236}">
                  <a16:creationId xmlns:a16="http://schemas.microsoft.com/office/drawing/2014/main" id="{3015A499-D72F-4C4E-AB51-90DBC0834033}"/>
                </a:ext>
              </a:extLst>
            </p:cNvPr>
            <p:cNvSpPr/>
            <p:nvPr/>
          </p:nvSpPr>
          <p:spPr>
            <a:xfrm>
              <a:off x="9433766" y="4451099"/>
              <a:ext cx="675001" cy="27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D</a:t>
              </a:r>
            </a:p>
          </p:txBody>
        </p:sp>
        <p:sp>
          <p:nvSpPr>
            <p:cNvPr id="49" name="Rectangle 48">
              <a:extLst>
                <a:ext uri="{FF2B5EF4-FFF2-40B4-BE49-F238E27FC236}">
                  <a16:creationId xmlns:a16="http://schemas.microsoft.com/office/drawing/2014/main" id="{82798B6A-D684-4454-82A7-75E6BA4918F8}"/>
                </a:ext>
              </a:extLst>
            </p:cNvPr>
            <p:cNvSpPr/>
            <p:nvPr/>
          </p:nvSpPr>
          <p:spPr>
            <a:xfrm>
              <a:off x="9433764" y="3930029"/>
              <a:ext cx="675001" cy="405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B</a:t>
              </a:r>
            </a:p>
          </p:txBody>
        </p:sp>
        <p:sp>
          <p:nvSpPr>
            <p:cNvPr id="50" name="Rectangle 49">
              <a:extLst>
                <a:ext uri="{FF2B5EF4-FFF2-40B4-BE49-F238E27FC236}">
                  <a16:creationId xmlns:a16="http://schemas.microsoft.com/office/drawing/2014/main" id="{9FA4544D-CC3A-4CEC-A3A7-00C1E614572A}"/>
                </a:ext>
              </a:extLst>
            </p:cNvPr>
            <p:cNvSpPr/>
            <p:nvPr/>
          </p:nvSpPr>
          <p:spPr>
            <a:xfrm>
              <a:off x="8669782" y="4451101"/>
              <a:ext cx="580500" cy="27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C</a:t>
              </a:r>
            </a:p>
          </p:txBody>
        </p:sp>
        <p:sp>
          <p:nvSpPr>
            <p:cNvPr id="51" name="Rectangle 50">
              <a:extLst>
                <a:ext uri="{FF2B5EF4-FFF2-40B4-BE49-F238E27FC236}">
                  <a16:creationId xmlns:a16="http://schemas.microsoft.com/office/drawing/2014/main" id="{3EB5212E-52D0-44D9-9A94-7205BFFAD993}"/>
                </a:ext>
              </a:extLst>
            </p:cNvPr>
            <p:cNvSpPr/>
            <p:nvPr/>
          </p:nvSpPr>
          <p:spPr>
            <a:xfrm>
              <a:off x="8669783" y="3930029"/>
              <a:ext cx="580500" cy="405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a:solidFill>
                    <a:prstClr val="black"/>
                  </a:solidFill>
                  <a:latin typeface="Calibri" panose="020F0502020204030204"/>
                </a:rPr>
                <a:t>A</a:t>
              </a:r>
            </a:p>
          </p:txBody>
        </p:sp>
        <p:sp>
          <p:nvSpPr>
            <p:cNvPr id="39" name="Rectangle 38">
              <a:extLst>
                <a:ext uri="{FF2B5EF4-FFF2-40B4-BE49-F238E27FC236}">
                  <a16:creationId xmlns:a16="http://schemas.microsoft.com/office/drawing/2014/main" id="{6729BBC5-5AD1-42EE-902F-877C5CFF74CD}"/>
                </a:ext>
              </a:extLst>
            </p:cNvPr>
            <p:cNvSpPr/>
            <p:nvPr/>
          </p:nvSpPr>
          <p:spPr>
            <a:xfrm>
              <a:off x="6983626" y="3708415"/>
              <a:ext cx="544694" cy="21378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prstClr val="black"/>
                  </a:solidFill>
                  <a:latin typeface="Calibri" panose="020F0502020204030204"/>
                </a:rPr>
                <a:t>Block 1</a:t>
              </a:r>
              <a:endParaRPr lang="en-GB" sz="900" dirty="0">
                <a:solidFill>
                  <a:prstClr val="black"/>
                </a:solidFill>
                <a:latin typeface="Calibri" panose="020F0502020204030204"/>
              </a:endParaRPr>
            </a:p>
          </p:txBody>
        </p:sp>
        <p:sp>
          <p:nvSpPr>
            <p:cNvPr id="40" name="Rectangle 39">
              <a:extLst>
                <a:ext uri="{FF2B5EF4-FFF2-40B4-BE49-F238E27FC236}">
                  <a16:creationId xmlns:a16="http://schemas.microsoft.com/office/drawing/2014/main" id="{E5D02733-9963-4CDE-8859-8013E686ECC8}"/>
                </a:ext>
              </a:extLst>
            </p:cNvPr>
            <p:cNvSpPr/>
            <p:nvPr/>
          </p:nvSpPr>
          <p:spPr>
            <a:xfrm>
              <a:off x="7826797" y="3696551"/>
              <a:ext cx="544694" cy="21378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a:solidFill>
                    <a:prstClr val="black"/>
                  </a:solidFill>
                  <a:latin typeface="Calibri" panose="020F0502020204030204"/>
                </a:rPr>
                <a:t>Block 2</a:t>
              </a:r>
              <a:endParaRPr lang="en-GB" sz="900" dirty="0">
                <a:solidFill>
                  <a:prstClr val="black"/>
                </a:solidFill>
                <a:latin typeface="Calibri" panose="020F0502020204030204"/>
              </a:endParaRPr>
            </a:p>
          </p:txBody>
        </p:sp>
      </p:grpSp>
      <p:sp>
        <p:nvSpPr>
          <p:cNvPr id="2" name="Date Placeholder 1">
            <a:extLst>
              <a:ext uri="{FF2B5EF4-FFF2-40B4-BE49-F238E27FC236}">
                <a16:creationId xmlns:a16="http://schemas.microsoft.com/office/drawing/2014/main" id="{8F1A9953-3D60-497F-BB4F-3089ECB3DD57}"/>
              </a:ext>
            </a:extLst>
          </p:cNvPr>
          <p:cNvSpPr>
            <a:spLocks noGrp="1"/>
          </p:cNvSpPr>
          <p:nvPr>
            <p:ph type="dt" sz="half" idx="10"/>
          </p:nvPr>
        </p:nvSpPr>
        <p:spPr/>
        <p:txBody>
          <a:bodyPr/>
          <a:lstStyle/>
          <a:p>
            <a:fld id="{41877934-2EDD-477F-8A3C-91B04CA36109}"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9" name="Footer Placeholder 8">
            <a:extLst>
              <a:ext uri="{FF2B5EF4-FFF2-40B4-BE49-F238E27FC236}">
                <a16:creationId xmlns:a16="http://schemas.microsoft.com/office/drawing/2014/main" id="{688ABFAF-10C5-4E18-9A8F-BC6CA72ED510}"/>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10" name="Slide Number Placeholder 9">
            <a:extLst>
              <a:ext uri="{FF2B5EF4-FFF2-40B4-BE49-F238E27FC236}">
                <a16:creationId xmlns:a16="http://schemas.microsoft.com/office/drawing/2014/main" id="{2D9402F6-4D1F-484B-A0ED-3E7BE94A8DC6}"/>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5</a:t>
            </a:fld>
            <a:endParaRPr lang="en-GB">
              <a:solidFill>
                <a:prstClr val="black">
                  <a:tint val="75000"/>
                </a:prstClr>
              </a:solidFill>
              <a:latin typeface="Calibri" panose="020F0502020204030204"/>
            </a:endParaRPr>
          </a:p>
        </p:txBody>
      </p:sp>
      <p:sp>
        <p:nvSpPr>
          <p:cNvPr id="6" name="TextBox 5">
            <a:extLst>
              <a:ext uri="{FF2B5EF4-FFF2-40B4-BE49-F238E27FC236}">
                <a16:creationId xmlns:a16="http://schemas.microsoft.com/office/drawing/2014/main" id="{16A536C1-204B-4961-A7AA-2C0B90C2E60A}"/>
              </a:ext>
            </a:extLst>
          </p:cNvPr>
          <p:cNvSpPr txBox="1"/>
          <p:nvPr/>
        </p:nvSpPr>
        <p:spPr>
          <a:xfrm>
            <a:off x="6965454" y="2844189"/>
            <a:ext cx="2907415" cy="461665"/>
          </a:xfrm>
          <a:prstGeom prst="rect">
            <a:avLst/>
          </a:prstGeom>
          <a:noFill/>
        </p:spPr>
        <p:txBody>
          <a:bodyPr wrap="square" rtlCol="0">
            <a:spAutoFit/>
          </a:bodyPr>
          <a:lstStyle/>
          <a:p>
            <a:r>
              <a:rPr lang="en-US" sz="2400" b="1" dirty="0">
                <a:solidFill>
                  <a:schemeClr val="accent6">
                    <a:lumMod val="60000"/>
                    <a:lumOff val="40000"/>
                  </a:schemeClr>
                </a:solidFill>
                <a:sym typeface="Wingdings" pitchFamily="2" charset="2"/>
              </a:rPr>
              <a:t>Garner Interference</a:t>
            </a:r>
          </a:p>
        </p:txBody>
      </p:sp>
    </p:spTree>
    <p:extLst>
      <p:ext uri="{BB962C8B-B14F-4D97-AF65-F5344CB8AC3E}">
        <p14:creationId xmlns:p14="http://schemas.microsoft.com/office/powerpoint/2010/main" val="23149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29" grpId="0" animBg="1"/>
      <p:bldP spid="30" grpId="0"/>
      <p:bldP spid="1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3948EC-25F9-FC47-8A54-1C6FD2B84AD8}"/>
              </a:ext>
            </a:extLst>
          </p:cNvPr>
          <p:cNvPicPr>
            <a:picLocks noChangeAspect="1"/>
          </p:cNvPicPr>
          <p:nvPr/>
        </p:nvPicPr>
        <p:blipFill rotWithShape="1">
          <a:blip r:embed="rId3"/>
          <a:srcRect r="66714"/>
          <a:stretch/>
        </p:blipFill>
        <p:spPr>
          <a:xfrm>
            <a:off x="1052709" y="2523051"/>
            <a:ext cx="2613110" cy="2089550"/>
          </a:xfrm>
          <a:prstGeom prst="rect">
            <a:avLst/>
          </a:prstGeom>
        </p:spPr>
      </p:pic>
      <p:sp>
        <p:nvSpPr>
          <p:cNvPr id="9" name="Title 1">
            <a:extLst>
              <a:ext uri="{FF2B5EF4-FFF2-40B4-BE49-F238E27FC236}">
                <a16:creationId xmlns:a16="http://schemas.microsoft.com/office/drawing/2014/main" id="{A10A9AEC-76C2-AE46-B258-3153664B1D19}"/>
              </a:ext>
            </a:extLst>
          </p:cNvPr>
          <p:cNvSpPr txBox="1">
            <a:spLocks/>
          </p:cNvSpPr>
          <p:nvPr/>
        </p:nvSpPr>
        <p:spPr>
          <a:xfrm>
            <a:off x="1881981" y="1114371"/>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prstClr val="black"/>
                </a:solidFill>
                <a:latin typeface="Calibri Light" panose="020F0302020204030204"/>
              </a:rPr>
              <a:t>Tasks and Design</a:t>
            </a:r>
            <a:endParaRPr lang="en-US" sz="3300" u="sng" dirty="0">
              <a:solidFill>
                <a:prstClr val="black"/>
              </a:solidFill>
              <a:uFill>
                <a:solidFill>
                  <a:srgbClr val="0070C0"/>
                </a:solidFill>
              </a:uFill>
              <a:latin typeface="Calibri Light" panose="020F0302020204030204"/>
            </a:endParaRPr>
          </a:p>
        </p:txBody>
      </p:sp>
      <p:pic>
        <p:nvPicPr>
          <p:cNvPr id="11" name="Picture 10">
            <a:extLst>
              <a:ext uri="{FF2B5EF4-FFF2-40B4-BE49-F238E27FC236}">
                <a16:creationId xmlns:a16="http://schemas.microsoft.com/office/drawing/2014/main" id="{127A2419-A230-4140-9640-A7CC1CFB4BED}"/>
              </a:ext>
            </a:extLst>
          </p:cNvPr>
          <p:cNvPicPr>
            <a:picLocks noChangeAspect="1"/>
          </p:cNvPicPr>
          <p:nvPr/>
        </p:nvPicPr>
        <p:blipFill rotWithShape="1">
          <a:blip r:embed="rId3"/>
          <a:srcRect l="33285" r="32808"/>
          <a:stretch/>
        </p:blipFill>
        <p:spPr>
          <a:xfrm>
            <a:off x="9069636" y="2523048"/>
            <a:ext cx="2661834" cy="2089550"/>
          </a:xfrm>
          <a:prstGeom prst="rect">
            <a:avLst/>
          </a:prstGeom>
        </p:spPr>
      </p:pic>
      <p:pic>
        <p:nvPicPr>
          <p:cNvPr id="12" name="Picture 11">
            <a:extLst>
              <a:ext uri="{FF2B5EF4-FFF2-40B4-BE49-F238E27FC236}">
                <a16:creationId xmlns:a16="http://schemas.microsoft.com/office/drawing/2014/main" id="{AE20E05F-E88E-4E4E-88B5-B7FC0FD528D3}"/>
              </a:ext>
            </a:extLst>
          </p:cNvPr>
          <p:cNvPicPr>
            <a:picLocks noChangeAspect="1"/>
          </p:cNvPicPr>
          <p:nvPr/>
        </p:nvPicPr>
        <p:blipFill rotWithShape="1">
          <a:blip r:embed="rId3"/>
          <a:srcRect l="66571"/>
          <a:stretch/>
        </p:blipFill>
        <p:spPr>
          <a:xfrm>
            <a:off x="5055553" y="2523051"/>
            <a:ext cx="2624349" cy="2089550"/>
          </a:xfrm>
          <a:prstGeom prst="rect">
            <a:avLst/>
          </a:prstGeom>
        </p:spPr>
      </p:pic>
      <p:sp>
        <p:nvSpPr>
          <p:cNvPr id="21" name="Rectangle 20">
            <a:extLst>
              <a:ext uri="{FF2B5EF4-FFF2-40B4-BE49-F238E27FC236}">
                <a16:creationId xmlns:a16="http://schemas.microsoft.com/office/drawing/2014/main" id="{73666B6E-EE2D-4C0D-9E31-BF90C3C1ADE0}"/>
              </a:ext>
            </a:extLst>
          </p:cNvPr>
          <p:cNvSpPr/>
          <p:nvPr/>
        </p:nvSpPr>
        <p:spPr>
          <a:xfrm>
            <a:off x="1839864" y="4398818"/>
            <a:ext cx="887762" cy="36512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0070C0"/>
                </a:solidFill>
                <a:latin typeface="Calibri" panose="020F0502020204030204"/>
              </a:rPr>
              <a:t>Grasping</a:t>
            </a:r>
          </a:p>
          <a:p>
            <a:pPr algn="ctr"/>
            <a:r>
              <a:rPr lang="en-US" sz="1350" dirty="0">
                <a:solidFill>
                  <a:srgbClr val="0070C0"/>
                </a:solidFill>
                <a:latin typeface="Calibri" panose="020F0502020204030204"/>
              </a:rPr>
              <a:t>(dorsal)</a:t>
            </a:r>
            <a:endParaRPr lang="en-GB" sz="1350" dirty="0">
              <a:solidFill>
                <a:srgbClr val="0070C0"/>
              </a:solidFill>
              <a:latin typeface="Calibri" panose="020F0502020204030204"/>
            </a:endParaRPr>
          </a:p>
        </p:txBody>
      </p:sp>
      <p:sp>
        <p:nvSpPr>
          <p:cNvPr id="22" name="Rectangle 21">
            <a:extLst>
              <a:ext uri="{FF2B5EF4-FFF2-40B4-BE49-F238E27FC236}">
                <a16:creationId xmlns:a16="http://schemas.microsoft.com/office/drawing/2014/main" id="{923628A5-CB6B-4485-B6B4-9F643F519949}"/>
              </a:ext>
            </a:extLst>
          </p:cNvPr>
          <p:cNvSpPr/>
          <p:nvPr/>
        </p:nvSpPr>
        <p:spPr>
          <a:xfrm>
            <a:off x="9653534" y="4398818"/>
            <a:ext cx="1681760" cy="4188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latin typeface="Calibri" panose="020F0502020204030204"/>
              </a:rPr>
              <a:t>Perception</a:t>
            </a:r>
          </a:p>
          <a:p>
            <a:pPr algn="ctr"/>
            <a:r>
              <a:rPr lang="en-US" sz="1350" dirty="0">
                <a:solidFill>
                  <a:srgbClr val="C00000"/>
                </a:solidFill>
                <a:latin typeface="Calibri" panose="020F0502020204030204"/>
              </a:rPr>
              <a:t>(ventral)</a:t>
            </a:r>
            <a:endParaRPr lang="en-GB" sz="1350" dirty="0">
              <a:solidFill>
                <a:srgbClr val="C00000"/>
              </a:solidFill>
              <a:latin typeface="Calibri" panose="020F0502020204030204"/>
            </a:endParaRPr>
          </a:p>
        </p:txBody>
      </p:sp>
      <p:sp>
        <p:nvSpPr>
          <p:cNvPr id="23" name="Rectangle 22">
            <a:extLst>
              <a:ext uri="{FF2B5EF4-FFF2-40B4-BE49-F238E27FC236}">
                <a16:creationId xmlns:a16="http://schemas.microsoft.com/office/drawing/2014/main" id="{055EACA7-F632-4A0F-B62B-CB970EA51B05}"/>
              </a:ext>
            </a:extLst>
          </p:cNvPr>
          <p:cNvSpPr/>
          <p:nvPr/>
        </p:nvSpPr>
        <p:spPr>
          <a:xfrm>
            <a:off x="5616145" y="4398821"/>
            <a:ext cx="1709462" cy="41883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latin typeface="Calibri" panose="020F0502020204030204"/>
              </a:rPr>
              <a:t>Manual Estimation</a:t>
            </a:r>
          </a:p>
          <a:p>
            <a:pPr algn="ctr"/>
            <a:r>
              <a:rPr lang="en-US" sz="1350" dirty="0">
                <a:solidFill>
                  <a:srgbClr val="C00000"/>
                </a:solidFill>
                <a:latin typeface="Calibri" panose="020F0502020204030204"/>
              </a:rPr>
              <a:t>(ventral)</a:t>
            </a:r>
            <a:endParaRPr lang="en-GB" sz="1350" dirty="0">
              <a:solidFill>
                <a:srgbClr val="C00000"/>
              </a:solidFill>
              <a:latin typeface="Calibri" panose="020F0502020204030204"/>
            </a:endParaRPr>
          </a:p>
        </p:txBody>
      </p:sp>
      <p:sp>
        <p:nvSpPr>
          <p:cNvPr id="25" name="Rectangle 24">
            <a:extLst>
              <a:ext uri="{FF2B5EF4-FFF2-40B4-BE49-F238E27FC236}">
                <a16:creationId xmlns:a16="http://schemas.microsoft.com/office/drawing/2014/main" id="{B14434A0-8A2C-4F39-9F7F-F7F000190485}"/>
              </a:ext>
            </a:extLst>
          </p:cNvPr>
          <p:cNvSpPr/>
          <p:nvPr/>
        </p:nvSpPr>
        <p:spPr>
          <a:xfrm>
            <a:off x="9519644" y="5903518"/>
            <a:ext cx="1834156" cy="307777"/>
          </a:xfrm>
          <a:prstGeom prst="rect">
            <a:avLst/>
          </a:prstGeom>
        </p:spPr>
        <p:txBody>
          <a:bodyPr wrap="none">
            <a:spAutoFit/>
          </a:bodyPr>
          <a:lstStyle/>
          <a:p>
            <a:r>
              <a:rPr lang="en-US" sz="1400" dirty="0" err="1">
                <a:solidFill>
                  <a:prstClr val="white">
                    <a:lumMod val="50000"/>
                  </a:prstClr>
                </a:solidFill>
                <a:latin typeface="Calibri" panose="020F0502020204030204"/>
              </a:rPr>
              <a:t>Ganel</a:t>
            </a:r>
            <a:r>
              <a:rPr lang="en-US" sz="1400" dirty="0">
                <a:solidFill>
                  <a:prstClr val="white">
                    <a:lumMod val="50000"/>
                  </a:prstClr>
                </a:solidFill>
                <a:latin typeface="Calibri" panose="020F0502020204030204"/>
              </a:rPr>
              <a:t> &amp; Goodale 2003</a:t>
            </a:r>
            <a:endParaRPr lang="en-GB" sz="1400" dirty="0">
              <a:solidFill>
                <a:prstClr val="white">
                  <a:lumMod val="50000"/>
                </a:prstClr>
              </a:solidFill>
              <a:latin typeface="Calibri" panose="020F0502020204030204"/>
            </a:endParaRPr>
          </a:p>
        </p:txBody>
      </p:sp>
      <p:sp>
        <p:nvSpPr>
          <p:cNvPr id="2" name="Date Placeholder 1">
            <a:extLst>
              <a:ext uri="{FF2B5EF4-FFF2-40B4-BE49-F238E27FC236}">
                <a16:creationId xmlns:a16="http://schemas.microsoft.com/office/drawing/2014/main" id="{45A09F0B-DAFF-4C45-A1FC-60C4DA1C6A71}"/>
              </a:ext>
            </a:extLst>
          </p:cNvPr>
          <p:cNvSpPr>
            <a:spLocks noGrp="1"/>
          </p:cNvSpPr>
          <p:nvPr>
            <p:ph type="dt" sz="half" idx="10"/>
          </p:nvPr>
        </p:nvSpPr>
        <p:spPr/>
        <p:txBody>
          <a:bodyPr/>
          <a:lstStyle/>
          <a:p>
            <a:fld id="{29165597-8321-4164-9357-C1CA87690515}"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07BF1FB3-F109-4B1C-8309-1FD1D9141030}"/>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899FBF5F-7C55-4330-AD34-AE3A1328014E}"/>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6</a:t>
            </a:fld>
            <a:endParaRPr lang="en-GB">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38E192BA-E74A-4D64-BE3D-2E847BB9740F}"/>
              </a:ext>
            </a:extLst>
          </p:cNvPr>
          <p:cNvSpPr txBox="1"/>
          <p:nvPr/>
        </p:nvSpPr>
        <p:spPr>
          <a:xfrm>
            <a:off x="3562697" y="4212048"/>
            <a:ext cx="1761499" cy="738664"/>
          </a:xfrm>
          <a:prstGeom prst="rect">
            <a:avLst/>
          </a:prstGeom>
          <a:noFill/>
        </p:spPr>
        <p:txBody>
          <a:bodyPr wrap="square" rtlCol="0">
            <a:spAutoFit/>
          </a:bodyPr>
          <a:lstStyle/>
          <a:p>
            <a:pPr algn="ctr"/>
            <a:r>
              <a:rPr lang="en-GB" sz="2800" b="1" dirty="0">
                <a:solidFill>
                  <a:srgbClr val="AE9B5F"/>
                </a:solidFill>
                <a:sym typeface="Wingdings" panose="05000000000000000000" pitchFamily="2" charset="2"/>
              </a:rPr>
              <a:t></a:t>
            </a:r>
            <a:endParaRPr lang="en-GB" sz="2800" b="1" dirty="0">
              <a:solidFill>
                <a:srgbClr val="AE9B5F"/>
              </a:solidFill>
            </a:endParaRPr>
          </a:p>
          <a:p>
            <a:r>
              <a:rPr lang="en-GB" sz="1400" b="1" dirty="0">
                <a:solidFill>
                  <a:srgbClr val="AE9B5F"/>
                </a:solidFill>
              </a:rPr>
              <a:t>Similar task demands</a:t>
            </a:r>
          </a:p>
        </p:txBody>
      </p:sp>
    </p:spTree>
    <p:extLst>
      <p:ext uri="{BB962C8B-B14F-4D97-AF65-F5344CB8AC3E}">
        <p14:creationId xmlns:p14="http://schemas.microsoft.com/office/powerpoint/2010/main" val="17415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1B2C9-0F85-F74F-BD84-A0222546AE05}"/>
              </a:ext>
            </a:extLst>
          </p:cNvPr>
          <p:cNvPicPr>
            <a:picLocks noChangeAspect="1"/>
          </p:cNvPicPr>
          <p:nvPr/>
        </p:nvPicPr>
        <p:blipFill>
          <a:blip r:embed="rId3"/>
          <a:stretch>
            <a:fillRect/>
          </a:stretch>
        </p:blipFill>
        <p:spPr>
          <a:xfrm>
            <a:off x="4871689" y="1885621"/>
            <a:ext cx="3582584" cy="2712737"/>
          </a:xfrm>
          <a:prstGeom prst="rect">
            <a:avLst/>
          </a:prstGeom>
        </p:spPr>
      </p:pic>
      <p:pic>
        <p:nvPicPr>
          <p:cNvPr id="26" name="Picture 25">
            <a:extLst>
              <a:ext uri="{FF2B5EF4-FFF2-40B4-BE49-F238E27FC236}">
                <a16:creationId xmlns:a16="http://schemas.microsoft.com/office/drawing/2014/main" id="{95069676-6136-4DEE-9647-BC295DA9C015}"/>
              </a:ext>
            </a:extLst>
          </p:cNvPr>
          <p:cNvPicPr>
            <a:picLocks noChangeAspect="1"/>
          </p:cNvPicPr>
          <p:nvPr/>
        </p:nvPicPr>
        <p:blipFill>
          <a:blip r:embed="rId4"/>
          <a:stretch>
            <a:fillRect/>
          </a:stretch>
        </p:blipFill>
        <p:spPr>
          <a:xfrm>
            <a:off x="982791" y="1768608"/>
            <a:ext cx="3582584" cy="2946765"/>
          </a:xfrm>
          <a:prstGeom prst="rect">
            <a:avLst/>
          </a:prstGeom>
        </p:spPr>
      </p:pic>
      <p:pic>
        <p:nvPicPr>
          <p:cNvPr id="10" name="Picture 9">
            <a:extLst>
              <a:ext uri="{FF2B5EF4-FFF2-40B4-BE49-F238E27FC236}">
                <a16:creationId xmlns:a16="http://schemas.microsoft.com/office/drawing/2014/main" id="{11B5C9AB-00E8-2F4C-9355-759D022D0553}"/>
              </a:ext>
            </a:extLst>
          </p:cNvPr>
          <p:cNvPicPr>
            <a:picLocks noChangeAspect="1"/>
          </p:cNvPicPr>
          <p:nvPr/>
        </p:nvPicPr>
        <p:blipFill rotWithShape="1">
          <a:blip r:embed="rId5"/>
          <a:srcRect r="66761" b="9654"/>
          <a:stretch/>
        </p:blipFill>
        <p:spPr>
          <a:xfrm>
            <a:off x="2773335" y="1768608"/>
            <a:ext cx="836245" cy="604994"/>
          </a:xfrm>
          <a:prstGeom prst="rect">
            <a:avLst/>
          </a:prstGeom>
          <a:ln w="12700">
            <a:solidFill>
              <a:srgbClr val="0070C0"/>
            </a:solidFill>
          </a:ln>
        </p:spPr>
      </p:pic>
      <p:sp>
        <p:nvSpPr>
          <p:cNvPr id="4" name="Date Placeholder 3">
            <a:extLst>
              <a:ext uri="{FF2B5EF4-FFF2-40B4-BE49-F238E27FC236}">
                <a16:creationId xmlns:a16="http://schemas.microsoft.com/office/drawing/2014/main" id="{51534291-1AB8-422A-BD56-159296180733}"/>
              </a:ext>
            </a:extLst>
          </p:cNvPr>
          <p:cNvSpPr>
            <a:spLocks noGrp="1"/>
          </p:cNvSpPr>
          <p:nvPr>
            <p:ph type="dt" sz="half" idx="10"/>
          </p:nvPr>
        </p:nvSpPr>
        <p:spPr/>
        <p:txBody>
          <a:bodyPr/>
          <a:lstStyle/>
          <a:p>
            <a:fld id="{7E78218F-F2D8-429A-B87D-C64A6D95CF92}" type="datetime1">
              <a:rPr lang="de-DE" smtClean="0">
                <a:solidFill>
                  <a:prstClr val="black">
                    <a:tint val="75000"/>
                  </a:prstClr>
                </a:solidFill>
                <a:latin typeface="Calibri" panose="020F0502020204030204"/>
              </a:rPr>
              <a:t>21.03.2022</a:t>
            </a:fld>
            <a:endParaRPr lang="en-US" dirty="0">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D45E26FE-F7EF-46DE-A4DA-E026A4ACEE1C}"/>
              </a:ext>
            </a:extLst>
          </p:cNvPr>
          <p:cNvSpPr>
            <a:spLocks noGrp="1"/>
          </p:cNvSpPr>
          <p:nvPr>
            <p:ph type="sldNum" sz="quarter" idx="12"/>
          </p:nvPr>
        </p:nvSpPr>
        <p:spPr/>
        <p:txBody>
          <a:bodyPr/>
          <a:lstStyle/>
          <a:p>
            <a:fld id="{F3059DFB-F6AA-6141-8349-0CB6BC90912F}" type="slidenum">
              <a:rPr lang="en-US">
                <a:solidFill>
                  <a:prstClr val="black">
                    <a:tint val="75000"/>
                  </a:prstClr>
                </a:solidFill>
                <a:latin typeface="Calibri" panose="020F0502020204030204"/>
              </a:rPr>
              <a:pPr/>
              <a:t>7</a:t>
            </a:fld>
            <a:endParaRPr lang="en-US">
              <a:solidFill>
                <a:prstClr val="black">
                  <a:tint val="75000"/>
                </a:prstClr>
              </a:solidFill>
              <a:latin typeface="Calibri" panose="020F0502020204030204"/>
            </a:endParaRPr>
          </a:p>
        </p:txBody>
      </p:sp>
      <p:sp>
        <p:nvSpPr>
          <p:cNvPr id="7" name="Title 1">
            <a:extLst>
              <a:ext uri="{FF2B5EF4-FFF2-40B4-BE49-F238E27FC236}">
                <a16:creationId xmlns:a16="http://schemas.microsoft.com/office/drawing/2014/main" id="{621DAC2B-8D5B-DA4E-9948-A4E23D66AD86}"/>
              </a:ext>
            </a:extLst>
          </p:cNvPr>
          <p:cNvSpPr txBox="1">
            <a:spLocks/>
          </p:cNvSpPr>
          <p:nvPr/>
        </p:nvSpPr>
        <p:spPr>
          <a:xfrm>
            <a:off x="2005733" y="944197"/>
            <a:ext cx="8428037" cy="994172"/>
          </a:xfrm>
          <a:prstGeom prst="rect">
            <a:avLst/>
          </a:prstGeom>
        </p:spPr>
        <p:txBody>
          <a:bodyPr lIns="6750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prstClr val="black"/>
                </a:solidFill>
                <a:latin typeface="Calibri Light" panose="020F0302020204030204"/>
              </a:rPr>
              <a:t>Garner Interference in </a:t>
            </a:r>
            <a:r>
              <a:rPr lang="en-US" sz="3300" u="sng" dirty="0">
                <a:solidFill>
                  <a:prstClr val="black"/>
                </a:solidFill>
                <a:uFill>
                  <a:solidFill>
                    <a:srgbClr val="C00000"/>
                  </a:solidFill>
                </a:uFill>
                <a:latin typeface="Calibri Light" panose="020F0302020204030204"/>
              </a:rPr>
              <a:t>Perception</a:t>
            </a:r>
            <a:r>
              <a:rPr lang="en-US" sz="3300" dirty="0">
                <a:solidFill>
                  <a:prstClr val="black"/>
                </a:solidFill>
                <a:latin typeface="Calibri Light" panose="020F0302020204030204"/>
              </a:rPr>
              <a:t> but not </a:t>
            </a:r>
            <a:r>
              <a:rPr lang="en-US" sz="3300" u="sng" dirty="0">
                <a:solidFill>
                  <a:prstClr val="black"/>
                </a:solidFill>
                <a:uFill>
                  <a:solidFill>
                    <a:srgbClr val="0070C0"/>
                  </a:solidFill>
                </a:uFill>
                <a:latin typeface="Calibri Light" panose="020F0302020204030204"/>
              </a:rPr>
              <a:t>Action</a:t>
            </a:r>
          </a:p>
        </p:txBody>
      </p:sp>
      <p:pic>
        <p:nvPicPr>
          <p:cNvPr id="12" name="Picture 11">
            <a:extLst>
              <a:ext uri="{FF2B5EF4-FFF2-40B4-BE49-F238E27FC236}">
                <a16:creationId xmlns:a16="http://schemas.microsoft.com/office/drawing/2014/main" id="{DDBECF68-BF69-6F4D-907D-94B581C6E085}"/>
              </a:ext>
            </a:extLst>
          </p:cNvPr>
          <p:cNvPicPr>
            <a:picLocks noChangeAspect="1"/>
          </p:cNvPicPr>
          <p:nvPr/>
        </p:nvPicPr>
        <p:blipFill rotWithShape="1">
          <a:blip r:embed="rId5"/>
          <a:srcRect l="66342" b="9827"/>
          <a:stretch/>
        </p:blipFill>
        <p:spPr>
          <a:xfrm>
            <a:off x="6185124" y="2567359"/>
            <a:ext cx="876299" cy="624867"/>
          </a:xfrm>
          <a:prstGeom prst="rect">
            <a:avLst/>
          </a:prstGeom>
          <a:ln w="12700">
            <a:solidFill>
              <a:srgbClr val="C00000"/>
            </a:solidFill>
          </a:ln>
        </p:spPr>
      </p:pic>
      <p:sp>
        <p:nvSpPr>
          <p:cNvPr id="19" name="Rectangle 18">
            <a:extLst>
              <a:ext uri="{FF2B5EF4-FFF2-40B4-BE49-F238E27FC236}">
                <a16:creationId xmlns:a16="http://schemas.microsoft.com/office/drawing/2014/main" id="{3C9A2FB7-FF2E-4458-80C0-FC1B3185A5A0}"/>
              </a:ext>
            </a:extLst>
          </p:cNvPr>
          <p:cNvSpPr/>
          <p:nvPr/>
        </p:nvSpPr>
        <p:spPr>
          <a:xfrm>
            <a:off x="5744527" y="3429000"/>
            <a:ext cx="817927" cy="769166"/>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panose="020F0502020204030204"/>
            </a:endParaRPr>
          </a:p>
        </p:txBody>
      </p:sp>
      <p:sp>
        <p:nvSpPr>
          <p:cNvPr id="22" name="Rectangle 21">
            <a:extLst>
              <a:ext uri="{FF2B5EF4-FFF2-40B4-BE49-F238E27FC236}">
                <a16:creationId xmlns:a16="http://schemas.microsoft.com/office/drawing/2014/main" id="{699CFE27-FB1A-4266-9CF6-7F39D9B49415}"/>
              </a:ext>
            </a:extLst>
          </p:cNvPr>
          <p:cNvSpPr/>
          <p:nvPr/>
        </p:nvSpPr>
        <p:spPr>
          <a:xfrm>
            <a:off x="7156173" y="2080591"/>
            <a:ext cx="876299" cy="212889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panose="020F0502020204030204"/>
            </a:endParaRPr>
          </a:p>
        </p:txBody>
      </p:sp>
      <p:sp>
        <p:nvSpPr>
          <p:cNvPr id="25" name="Rectangle 24">
            <a:extLst>
              <a:ext uri="{FF2B5EF4-FFF2-40B4-BE49-F238E27FC236}">
                <a16:creationId xmlns:a16="http://schemas.microsoft.com/office/drawing/2014/main" id="{9AB3B889-C7CE-4862-8438-D24DEF859376}"/>
              </a:ext>
            </a:extLst>
          </p:cNvPr>
          <p:cNvSpPr/>
          <p:nvPr/>
        </p:nvSpPr>
        <p:spPr>
          <a:xfrm>
            <a:off x="9574861" y="6048575"/>
            <a:ext cx="1834156" cy="307777"/>
          </a:xfrm>
          <a:prstGeom prst="rect">
            <a:avLst/>
          </a:prstGeom>
        </p:spPr>
        <p:txBody>
          <a:bodyPr wrap="none">
            <a:spAutoFit/>
          </a:bodyPr>
          <a:lstStyle/>
          <a:p>
            <a:r>
              <a:rPr lang="en-US" sz="1400" dirty="0" err="1">
                <a:solidFill>
                  <a:prstClr val="white">
                    <a:lumMod val="50000"/>
                  </a:prstClr>
                </a:solidFill>
                <a:latin typeface="Calibri" panose="020F0502020204030204"/>
              </a:rPr>
              <a:t>Ganel</a:t>
            </a:r>
            <a:r>
              <a:rPr lang="en-US" sz="1400" dirty="0">
                <a:solidFill>
                  <a:prstClr val="white">
                    <a:lumMod val="50000"/>
                  </a:prstClr>
                </a:solidFill>
                <a:latin typeface="Calibri" panose="020F0502020204030204"/>
              </a:rPr>
              <a:t> &amp; Goodale 2003</a:t>
            </a:r>
            <a:endParaRPr lang="en-GB" sz="1400" dirty="0">
              <a:solidFill>
                <a:prstClr val="white">
                  <a:lumMod val="50000"/>
                </a:prstClr>
              </a:solidFill>
              <a:latin typeface="Calibri" panose="020F0502020204030204"/>
            </a:endParaRPr>
          </a:p>
        </p:txBody>
      </p:sp>
      <p:sp>
        <p:nvSpPr>
          <p:cNvPr id="27" name="Rectangle 26">
            <a:extLst>
              <a:ext uri="{FF2B5EF4-FFF2-40B4-BE49-F238E27FC236}">
                <a16:creationId xmlns:a16="http://schemas.microsoft.com/office/drawing/2014/main" id="{7A72B4F1-A187-4E61-9986-57A77FC126B0}"/>
              </a:ext>
            </a:extLst>
          </p:cNvPr>
          <p:cNvSpPr/>
          <p:nvPr/>
        </p:nvSpPr>
        <p:spPr>
          <a:xfrm>
            <a:off x="1617427" y="3200399"/>
            <a:ext cx="611117" cy="973347"/>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latin typeface="Calibri" panose="020F0502020204030204"/>
            </a:endParaRPr>
          </a:p>
        </p:txBody>
      </p:sp>
      <p:sp>
        <p:nvSpPr>
          <p:cNvPr id="2" name="Footer Placeholder 1">
            <a:extLst>
              <a:ext uri="{FF2B5EF4-FFF2-40B4-BE49-F238E27FC236}">
                <a16:creationId xmlns:a16="http://schemas.microsoft.com/office/drawing/2014/main" id="{F1DB07D2-80BB-49CE-AFB0-B256570CCB4E}"/>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4323A721-A68D-2C4B-A93C-45D2334E8940}"/>
              </a:ext>
            </a:extLst>
          </p:cNvPr>
          <p:cNvPicPr>
            <a:picLocks noChangeAspect="1"/>
          </p:cNvPicPr>
          <p:nvPr/>
        </p:nvPicPr>
        <p:blipFill rotWithShape="1">
          <a:blip r:embed="rId5"/>
          <a:srcRect l="33128" r="33069" b="10196"/>
          <a:stretch/>
        </p:blipFill>
        <p:spPr>
          <a:xfrm>
            <a:off x="1554480" y="2562683"/>
            <a:ext cx="836245" cy="591334"/>
          </a:xfrm>
          <a:prstGeom prst="rect">
            <a:avLst/>
          </a:prstGeom>
          <a:ln w="12700">
            <a:solidFill>
              <a:srgbClr val="C00000"/>
            </a:solidFill>
          </a:ln>
        </p:spPr>
      </p:pic>
      <p:sp>
        <p:nvSpPr>
          <p:cNvPr id="15" name="Content Placeholder 5">
            <a:extLst>
              <a:ext uri="{FF2B5EF4-FFF2-40B4-BE49-F238E27FC236}">
                <a16:creationId xmlns:a16="http://schemas.microsoft.com/office/drawing/2014/main" id="{84302513-FE31-4F30-A353-2D61611C3AE3}"/>
              </a:ext>
            </a:extLst>
          </p:cNvPr>
          <p:cNvSpPr>
            <a:spLocks noGrp="1"/>
          </p:cNvSpPr>
          <p:nvPr>
            <p:ph idx="1"/>
          </p:nvPr>
        </p:nvSpPr>
        <p:spPr>
          <a:xfrm>
            <a:off x="982791" y="4655275"/>
            <a:ext cx="9031490" cy="1708345"/>
          </a:xfrm>
        </p:spPr>
        <p:txBody>
          <a:bodyPr/>
          <a:lstStyle/>
          <a:p>
            <a:pPr marL="342900" lvl="1" indent="0">
              <a:buNone/>
            </a:pPr>
            <a:endParaRPr lang="en-GB" dirty="0"/>
          </a:p>
          <a:p>
            <a:r>
              <a:rPr lang="en-GB" dirty="0"/>
              <a:t>Garner Interference found in </a:t>
            </a:r>
            <a:r>
              <a:rPr lang="en-GB" dirty="0">
                <a:solidFill>
                  <a:srgbClr val="C00000"/>
                </a:solidFill>
              </a:rPr>
              <a:t>perception</a:t>
            </a:r>
            <a:r>
              <a:rPr lang="en-GB" dirty="0"/>
              <a:t> but not </a:t>
            </a:r>
            <a:r>
              <a:rPr lang="en-GB" dirty="0">
                <a:solidFill>
                  <a:srgbClr val="0070C0"/>
                </a:solidFill>
              </a:rPr>
              <a:t>action</a:t>
            </a:r>
          </a:p>
          <a:p>
            <a:pPr marL="0" indent="0">
              <a:buNone/>
            </a:pPr>
            <a:endParaRPr lang="en-GB" dirty="0"/>
          </a:p>
          <a:p>
            <a:r>
              <a:rPr lang="en-GB" dirty="0"/>
              <a:t>The processing of perception and action are fundamentally different</a:t>
            </a:r>
          </a:p>
          <a:p>
            <a:endParaRPr lang="en-GB" dirty="0"/>
          </a:p>
        </p:txBody>
      </p:sp>
    </p:spTree>
    <p:extLst>
      <p:ext uri="{BB962C8B-B14F-4D97-AF65-F5344CB8AC3E}">
        <p14:creationId xmlns:p14="http://schemas.microsoft.com/office/powerpoint/2010/main" val="8721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0BA4-506C-4832-963D-D410731B033E}"/>
              </a:ext>
            </a:extLst>
          </p:cNvPr>
          <p:cNvSpPr>
            <a:spLocks noGrp="1"/>
          </p:cNvSpPr>
          <p:nvPr>
            <p:ph type="title"/>
          </p:nvPr>
        </p:nvSpPr>
        <p:spPr/>
        <p:txBody>
          <a:bodyPr/>
          <a:lstStyle/>
          <a:p>
            <a:pPr algn="ctr"/>
            <a:r>
              <a:rPr lang="en-GB" dirty="0"/>
              <a:t>Results Overview</a:t>
            </a:r>
          </a:p>
        </p:txBody>
      </p:sp>
      <p:sp>
        <p:nvSpPr>
          <p:cNvPr id="4" name="Date Placeholder 3">
            <a:extLst>
              <a:ext uri="{FF2B5EF4-FFF2-40B4-BE49-F238E27FC236}">
                <a16:creationId xmlns:a16="http://schemas.microsoft.com/office/drawing/2014/main" id="{76914122-85B5-43CF-9415-312EC1FCA1C6}"/>
              </a:ext>
            </a:extLst>
          </p:cNvPr>
          <p:cNvSpPr>
            <a:spLocks noGrp="1"/>
          </p:cNvSpPr>
          <p:nvPr>
            <p:ph type="dt" sz="half" idx="10"/>
          </p:nvPr>
        </p:nvSpPr>
        <p:spPr/>
        <p:txBody>
          <a:bodyPr/>
          <a:lstStyle/>
          <a:p>
            <a:fld id="{5498FBF1-9AF9-40E5-9676-0E76E079B945}" type="datetime1">
              <a:rPr lang="de-DE" smtClean="0"/>
              <a:t>21.03.2022</a:t>
            </a:fld>
            <a:endParaRPr lang="en-GB"/>
          </a:p>
        </p:txBody>
      </p:sp>
      <p:sp>
        <p:nvSpPr>
          <p:cNvPr id="5" name="Footer Placeholder 4">
            <a:extLst>
              <a:ext uri="{FF2B5EF4-FFF2-40B4-BE49-F238E27FC236}">
                <a16:creationId xmlns:a16="http://schemas.microsoft.com/office/drawing/2014/main" id="{8561CD18-1695-4DD9-8C9E-FE6E486166A4}"/>
              </a:ext>
            </a:extLst>
          </p:cNvPr>
          <p:cNvSpPr>
            <a:spLocks noGrp="1"/>
          </p:cNvSpPr>
          <p:nvPr>
            <p:ph type="ftr" sz="quarter" idx="11"/>
          </p:nvPr>
        </p:nvSpPr>
        <p:spPr/>
        <p:txBody>
          <a:bodyPr/>
          <a:lstStyle/>
          <a:p>
            <a:r>
              <a:rPr lang="en-US"/>
              <a:t>Reviewing evidence for different representations in perception and action</a:t>
            </a:r>
            <a:endParaRPr lang="en-GB"/>
          </a:p>
        </p:txBody>
      </p:sp>
      <p:sp>
        <p:nvSpPr>
          <p:cNvPr id="6" name="Slide Number Placeholder 5">
            <a:extLst>
              <a:ext uri="{FF2B5EF4-FFF2-40B4-BE49-F238E27FC236}">
                <a16:creationId xmlns:a16="http://schemas.microsoft.com/office/drawing/2014/main" id="{F9C95077-5618-48BE-A6F5-66C150621558}"/>
              </a:ext>
            </a:extLst>
          </p:cNvPr>
          <p:cNvSpPr>
            <a:spLocks noGrp="1"/>
          </p:cNvSpPr>
          <p:nvPr>
            <p:ph type="sldNum" sz="quarter" idx="12"/>
          </p:nvPr>
        </p:nvSpPr>
        <p:spPr/>
        <p:txBody>
          <a:bodyPr/>
          <a:lstStyle/>
          <a:p>
            <a:fld id="{693FFFD9-7996-49B5-BE56-DCA69D45BFAE}" type="slidenum">
              <a:rPr lang="en-GB" smtClean="0"/>
              <a:t>8</a:t>
            </a:fld>
            <a:endParaRPr lang="en-GB"/>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4E7671B-307E-4D5E-88BF-DA11F47AB214}"/>
                  </a:ext>
                </a:extLst>
              </p:cNvPr>
              <p:cNvGraphicFramePr>
                <a:graphicFrameLocks noGrp="1"/>
              </p:cNvGraphicFramePr>
              <p:nvPr>
                <p:extLst>
                  <p:ext uri="{D42A27DB-BD31-4B8C-83A1-F6EECF244321}">
                    <p14:modId xmlns:p14="http://schemas.microsoft.com/office/powerpoint/2010/main" val="2599092848"/>
                  </p:ext>
                </p:extLst>
              </p:nvPr>
            </p:nvGraphicFramePr>
            <p:xfrm>
              <a:off x="1565564" y="2343931"/>
              <a:ext cx="8711362" cy="3842125"/>
            </p:xfrm>
            <a:graphic>
              <a:graphicData uri="http://schemas.openxmlformats.org/drawingml/2006/table">
                <a:tbl>
                  <a:tblPr firstRow="1" bandRow="1">
                    <a:tableStyleId>{5940675A-B579-460E-94D1-54222C63F5DA}</a:tableStyleId>
                  </a:tblPr>
                  <a:tblGrid>
                    <a:gridCol w="829235">
                      <a:extLst>
                        <a:ext uri="{9D8B030D-6E8A-4147-A177-3AD203B41FA5}">
                          <a16:colId xmlns:a16="http://schemas.microsoft.com/office/drawing/2014/main" val="4217579051"/>
                        </a:ext>
                      </a:extLst>
                    </a:gridCol>
                    <a:gridCol w="713579">
                      <a:extLst>
                        <a:ext uri="{9D8B030D-6E8A-4147-A177-3AD203B41FA5}">
                          <a16:colId xmlns:a16="http://schemas.microsoft.com/office/drawing/2014/main" val="365688378"/>
                        </a:ext>
                      </a:extLst>
                    </a:gridCol>
                    <a:gridCol w="833219">
                      <a:extLst>
                        <a:ext uri="{9D8B030D-6E8A-4147-A177-3AD203B41FA5}">
                          <a16:colId xmlns:a16="http://schemas.microsoft.com/office/drawing/2014/main" val="3307072225"/>
                        </a:ext>
                      </a:extLst>
                    </a:gridCol>
                    <a:gridCol w="905047">
                      <a:extLst>
                        <a:ext uri="{9D8B030D-6E8A-4147-A177-3AD203B41FA5}">
                          <a16:colId xmlns:a16="http://schemas.microsoft.com/office/drawing/2014/main" val="1420263632"/>
                        </a:ext>
                      </a:extLst>
                    </a:gridCol>
                    <a:gridCol w="905047">
                      <a:extLst>
                        <a:ext uri="{9D8B030D-6E8A-4147-A177-3AD203B41FA5}">
                          <a16:colId xmlns:a16="http://schemas.microsoft.com/office/drawing/2014/main" val="3054311118"/>
                        </a:ext>
                      </a:extLst>
                    </a:gridCol>
                    <a:gridCol w="905047">
                      <a:extLst>
                        <a:ext uri="{9D8B030D-6E8A-4147-A177-3AD203B41FA5}">
                          <a16:colId xmlns:a16="http://schemas.microsoft.com/office/drawing/2014/main" val="2622649720"/>
                        </a:ext>
                      </a:extLst>
                    </a:gridCol>
                    <a:gridCol w="905047">
                      <a:extLst>
                        <a:ext uri="{9D8B030D-6E8A-4147-A177-3AD203B41FA5}">
                          <a16:colId xmlns:a16="http://schemas.microsoft.com/office/drawing/2014/main" val="732426620"/>
                        </a:ext>
                      </a:extLst>
                    </a:gridCol>
                    <a:gridCol w="905047">
                      <a:extLst>
                        <a:ext uri="{9D8B030D-6E8A-4147-A177-3AD203B41FA5}">
                          <a16:colId xmlns:a16="http://schemas.microsoft.com/office/drawing/2014/main" val="4089507232"/>
                        </a:ext>
                      </a:extLst>
                    </a:gridCol>
                    <a:gridCol w="905047">
                      <a:extLst>
                        <a:ext uri="{9D8B030D-6E8A-4147-A177-3AD203B41FA5}">
                          <a16:colId xmlns:a16="http://schemas.microsoft.com/office/drawing/2014/main" val="3293178935"/>
                        </a:ext>
                      </a:extLst>
                    </a:gridCol>
                    <a:gridCol w="905047">
                      <a:extLst>
                        <a:ext uri="{9D8B030D-6E8A-4147-A177-3AD203B41FA5}">
                          <a16:colId xmlns:a16="http://schemas.microsoft.com/office/drawing/2014/main" val="631254391"/>
                        </a:ext>
                      </a:extLst>
                    </a:gridCol>
                  </a:tblGrid>
                  <a:tr h="582451">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&lt;0.05</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n-GB" sz="2000" b="1" dirty="0">
                              <a:solidFill>
                                <a:schemeClr val="tx1"/>
                              </a:solidFill>
                              <a:latin typeface="+mn-lt"/>
                            </a:rPr>
                            <a:t>ns</a:t>
                          </a:r>
                        </a:p>
                        <a:p>
                          <a:pPr algn="ctr"/>
                          <a:r>
                            <a:rPr lang="en-GB" sz="1400" i="1" dirty="0">
                              <a:solidFill>
                                <a:schemeClr val="tx1"/>
                              </a:solidFill>
                              <a:latin typeface="+mn-lt"/>
                            </a:rPr>
                            <a:t>p</a:t>
                          </a:r>
                          <a:r>
                            <a:rPr lang="en-GB" sz="1400" dirty="0">
                              <a:solidFill>
                                <a:schemeClr val="tx1"/>
                              </a:solidFill>
                              <a:latin typeface="+mn-lt"/>
                            </a:rPr>
                            <a:t>&gt;0.1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5B3B4"/>
                        </a:solidFill>
                      </a:tcPr>
                    </a:tc>
                    <a:tc>
                      <a:txBody>
                        <a:bodyPr/>
                        <a:lstStyle/>
                        <a:p>
                          <a:pPr algn="ctr"/>
                          <a:r>
                            <a:rPr lang="en-GB" sz="1200" b="1" dirty="0">
                              <a:solidFill>
                                <a:srgbClr val="A51E37"/>
                              </a:solidFill>
                              <a:latin typeface="+mn-lt"/>
                            </a:rPr>
                            <a:t>Reaction</a:t>
                          </a:r>
                        </a:p>
                        <a:p>
                          <a:pPr algn="ctr"/>
                          <a:r>
                            <a:rPr lang="en-GB" sz="1200" b="1" dirty="0">
                              <a:solidFill>
                                <a:srgbClr val="A51E37"/>
                              </a:solidFill>
                              <a:latin typeface="+mn-lt"/>
                            </a:rPr>
                            <a:t>Time </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Start</a:t>
                          </a:r>
                        </a:p>
                        <a:p>
                          <a:pPr algn="ctr"/>
                          <a:r>
                            <a:rPr lang="en-GB" sz="1200" b="1" dirty="0">
                              <a:solidFill>
                                <a:srgbClr val="A51E37"/>
                              </a:solidFill>
                              <a:latin typeface="+mn-lt"/>
                            </a:rPr>
                            <a:t>Time</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err="1">
                              <a:solidFill>
                                <a:srgbClr val="A51E37"/>
                              </a:solidFill>
                              <a:latin typeface="+mn-lt"/>
                            </a:rPr>
                            <a:t>ManEst</a:t>
                          </a:r>
                          <a:endParaRPr lang="en-GB" sz="1200" b="1" dirty="0">
                            <a:solidFill>
                              <a:srgbClr val="A51E37"/>
                            </a:solidFill>
                            <a:latin typeface="+mn-lt"/>
                          </a:endParaRPr>
                        </a:p>
                        <a:p>
                          <a:pPr algn="ctr"/>
                          <a:r>
                            <a:rPr lang="en-GB" sz="1200" b="1" dirty="0">
                              <a:solidFill>
                                <a:srgbClr val="A51E37"/>
                              </a:solidFill>
                              <a:latin typeface="+mn-lt"/>
                            </a:rPr>
                            <a:t>Time</a:t>
                          </a:r>
                        </a:p>
                      </a:txBody>
                      <a:tcPr marL="54461" marR="54461" marT="27230" marB="27230" anchor="ctr">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err="1">
                              <a:solidFill>
                                <a:srgbClr val="A51E37"/>
                              </a:solidFill>
                              <a:latin typeface="+mn-lt"/>
                            </a:rPr>
                            <a:t>ManEst</a:t>
                          </a:r>
                          <a:endParaRPr lang="en-GB" sz="1200" b="1" dirty="0">
                            <a:solidFill>
                              <a:srgbClr val="A51E37"/>
                            </a:solidFill>
                            <a:latin typeface="+mn-lt"/>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1" kern="1200" dirty="0">
                              <a:solidFill>
                                <a:srgbClr val="A51E37"/>
                              </a:solidFill>
                              <a:latin typeface="+mn-lt"/>
                              <a:ea typeface="+mn-ea"/>
                              <a:cs typeface="+mn-cs"/>
                            </a:rPr>
                            <a:t>Reaction</a:t>
                          </a:r>
                        </a:p>
                        <a:p>
                          <a:pPr marL="0" algn="ctr" defTabSz="914400" rtl="0" eaLnBrk="1" latinLnBrk="0" hangingPunct="1"/>
                          <a:r>
                            <a:rPr lang="en-GB" sz="1200" b="1" kern="1200" dirty="0">
                              <a:solidFill>
                                <a:srgbClr val="A51E37"/>
                              </a:solidFill>
                              <a:latin typeface="+mn-lt"/>
                              <a:ea typeface="+mn-ea"/>
                              <a:cs typeface="+mn-cs"/>
                            </a:rPr>
                            <a:t>Time</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kern="1200" dirty="0">
                              <a:solidFill>
                                <a:srgbClr val="A51E37"/>
                              </a:solidFill>
                              <a:latin typeface="+mn-lt"/>
                              <a:ea typeface="+mn-ea"/>
                              <a:cs typeface="+mn-cs"/>
                            </a:rPr>
                            <a:t>MGA</a:t>
                          </a:r>
                        </a:p>
                        <a:p>
                          <a:pPr algn="ctr"/>
                          <a:r>
                            <a:rPr lang="en-GB" sz="1200" b="1" kern="1200" dirty="0">
                              <a:solidFill>
                                <a:srgbClr val="A51E37"/>
                              </a:solidFill>
                              <a:latin typeface="+mn-lt"/>
                              <a:ea typeface="+mn-ea"/>
                              <a:cs typeface="+mn-cs"/>
                            </a:rPr>
                            <a:t>Time</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a:solidFill>
                                <a:srgbClr val="A51E37"/>
                              </a:solidFill>
                              <a:latin typeface="+mn-lt"/>
                            </a:rPr>
                            <a:t>MGA </a:t>
                          </a:r>
                          <a:endParaRPr lang="en-GB" sz="1200" b="1" kern="1200" dirty="0">
                            <a:solidFill>
                              <a:srgbClr val="A51E37"/>
                            </a:solidFill>
                            <a:latin typeface="+mn-lt"/>
                            <a:ea typeface="+mn-ea"/>
                            <a:cs typeface="+mn-cs"/>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413466"/>
                      </a:ext>
                    </a:extLst>
                  </a:tr>
                  <a:tr h="3600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a:solidFill>
                                <a:srgbClr val="A51E37"/>
                              </a:solidFill>
                              <a:latin typeface="+mn-lt"/>
                            </a:rPr>
                            <a:t>mm</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kern="1200" dirty="0" err="1">
                              <a:solidFill>
                                <a:srgbClr val="A51E37"/>
                              </a:solidFill>
                              <a:latin typeface="+mn-lt"/>
                              <a:ea typeface="+mn-ea"/>
                              <a:cs typeface="+mn-cs"/>
                            </a:rPr>
                            <a:t>ms</a:t>
                          </a:r>
                          <a:endParaRPr lang="en-GB" sz="1400" b="1" kern="1200" dirty="0">
                            <a:solidFill>
                              <a:srgbClr val="A51E37"/>
                            </a:solidFill>
                            <a:latin typeface="+mn-lt"/>
                            <a:ea typeface="+mn-ea"/>
                            <a:cs typeface="+mn-cs"/>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err="1">
                              <a:solidFill>
                                <a:srgbClr val="A51E37"/>
                              </a:solidFill>
                              <a:latin typeface="+mn-lt"/>
                            </a:rPr>
                            <a:t>ms</a:t>
                          </a:r>
                          <a:endParaRPr lang="en-GB" sz="1400" b="1" kern="1200" dirty="0">
                            <a:solidFill>
                              <a:srgbClr val="A51E37"/>
                            </a:solidFill>
                            <a:latin typeface="+mn-lt"/>
                            <a:ea typeface="+mn-ea"/>
                            <a:cs typeface="+mn-cs"/>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a:solidFill>
                                <a:srgbClr val="A51E37"/>
                              </a:solidFill>
                              <a:latin typeface="+mn-lt"/>
                            </a:rPr>
                            <a:t>mm</a:t>
                          </a:r>
                          <a:endParaRPr lang="en-GB" sz="1400" b="1" kern="1200" dirty="0">
                            <a:solidFill>
                              <a:srgbClr val="A51E37"/>
                            </a:solidFill>
                            <a:latin typeface="+mn-lt"/>
                            <a:ea typeface="+mn-ea"/>
                            <a:cs typeface="+mn-cs"/>
                          </a:endParaRP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312087"/>
                      </a:ext>
                    </a:extLst>
                  </a:tr>
                  <a:tr h="582451">
                    <a:tc gridSpan="3">
                      <a:txBody>
                        <a:bodyPr/>
                        <a:lstStyle/>
                        <a:p>
                          <a:pPr algn="ctr"/>
                          <a:r>
                            <a:rPr lang="en-GB" sz="1400" dirty="0">
                              <a:solidFill>
                                <a:schemeClr val="tx1"/>
                              </a:solidFill>
                              <a:latin typeface="+mn-lt"/>
                            </a:rPr>
                            <a:t>(Filtering - Baseline)</a:t>
                          </a:r>
                        </a:p>
                        <a:p>
                          <a:pPr algn="ctr"/>
                          <a:r>
                            <a:rPr lang="en-GB" sz="1400" dirty="0">
                              <a:solidFill>
                                <a:schemeClr val="tx1"/>
                              </a:solidFill>
                              <a:latin typeface="+mn-lt"/>
                            </a:rPr>
                            <a:t>Mean ± SEM</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GB" sz="1600" b="1" dirty="0">
                              <a:solidFill>
                                <a:srgbClr val="A51E37"/>
                              </a:solidFill>
                              <a:latin typeface="+mn-lt"/>
                            </a:rPr>
                            <a:t>Perc</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en-GB" sz="1600" b="1" dirty="0">
                              <a:solidFill>
                                <a:srgbClr val="A51E37"/>
                              </a:solidFill>
                              <a:latin typeface="+mn-lt"/>
                            </a:rPr>
                            <a:t>Manual Estimation</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r>
                            <a:rPr lang="en-GB" sz="1600" b="1" dirty="0">
                              <a:solidFill>
                                <a:srgbClr val="A51E37"/>
                              </a:solidFill>
                              <a:latin typeface="+mn-lt"/>
                            </a:rPr>
                            <a:t>Grasping</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699815"/>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2003</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bg1">
                                  <a:lumMod val="65000"/>
                                </a:schemeClr>
                              </a:solidFill>
                              <a:latin typeface="+mn-lt"/>
                            </a:rPr>
                            <a:t>P,G</a:t>
                          </a:r>
                          <a:r>
                            <a:rPr lang="en-GB" sz="1400" b="0" dirty="0">
                              <a:solidFill>
                                <a:schemeClr val="tx1"/>
                              </a:solidFill>
                              <a:latin typeface="+mn-lt"/>
                            </a:rPr>
                            <a:t>N = 12</a:t>
                          </a:r>
                        </a:p>
                        <a:p>
                          <a:pPr algn="ctr"/>
                          <a:r>
                            <a:rPr lang="en-GB" sz="1400" b="0" dirty="0">
                              <a:solidFill>
                                <a:schemeClr val="bg1">
                                  <a:lumMod val="65000"/>
                                </a:schemeClr>
                              </a:solidFill>
                              <a:latin typeface="+mn-lt"/>
                            </a:rPr>
                            <a:t>M</a:t>
                          </a:r>
                          <a:r>
                            <a:rPr lang="en-GB" sz="1400" b="0" dirty="0">
                              <a:solidFill>
                                <a:schemeClr val="tx1"/>
                              </a:solidFill>
                              <a:latin typeface="+mn-lt"/>
                            </a:rPr>
                            <a:t> N = 8</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a:solidFill>
                                <a:schemeClr val="tx1"/>
                              </a:solidFill>
                              <a:latin typeface="+mn-lt"/>
                            </a:rPr>
                            <a:t>23</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latin typeface="+mn-lt"/>
                            </a:rPr>
                            <a:t>9</a:t>
                          </a: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31</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13</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48</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20</a:t>
                          </a: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pPr>
                          <a:r>
                            <a:rPr lang="en-GB" sz="1400" dirty="0">
                              <a:solidFill>
                                <a:schemeClr val="tx1"/>
                              </a:solidFill>
                              <a:latin typeface="+mn-lt"/>
                            </a:rPr>
                            <a:t>0.64</a:t>
                          </a:r>
                          <a:endParaRPr lang="en-US" sz="1400" i="1" dirty="0">
                            <a:solidFill>
                              <a:schemeClr val="tx1"/>
                            </a:solidFill>
                            <a:latin typeface="+mn-lt"/>
                            <a:ea typeface="Cambria Math" panose="02040503050406030204" pitchFamily="18" charset="0"/>
                          </a:endParaRPr>
                        </a:p>
                        <a:p>
                          <a:pPr algn="ctr">
                            <a:lnSpc>
                              <a:spcPct val="100000"/>
                            </a:lnSpc>
                          </a:pP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0.20</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-1</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-8</a:t>
                          </a: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0.001</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2550491158"/>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2014</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latin typeface="+mn-lt"/>
                            </a:rPr>
                            <a:t>N = 40</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solidFill>
                                <a:schemeClr val="tx1"/>
                              </a:solidFill>
                              <a:latin typeface="+mn-lt"/>
                            </a:rPr>
                            <a:t>22</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10</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GB" sz="1400" dirty="0">
                              <a:solidFill>
                                <a:schemeClr val="tx1"/>
                              </a:solidFill>
                              <a:latin typeface="+mn-lt"/>
                            </a:rPr>
                            <a:t>0.51</a:t>
                          </a:r>
                          <a:endParaRPr lang="en-US" sz="1400" i="1" dirty="0">
                            <a:solidFill>
                              <a:schemeClr val="tx1"/>
                            </a:solidFill>
                            <a:latin typeface="+mn-lt"/>
                            <a:ea typeface="Cambria Math" panose="02040503050406030204" pitchFamily="18" charset="0"/>
                          </a:endParaRPr>
                        </a:p>
                        <a:p>
                          <a:pPr algn="ctr">
                            <a:lnSpc>
                              <a:spcPct val="100000"/>
                            </a:lnSpc>
                          </a:pP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0.38 </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400" dirty="0">
                              <a:solidFill>
                                <a:schemeClr val="tx1"/>
                              </a:solidFill>
                              <a:latin typeface="+mn-lt"/>
                            </a:rPr>
                            <a:t>-2</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solidFill>
                                <a:schemeClr val="tx1"/>
                              </a:solidFill>
                              <a:latin typeface="+mn-lt"/>
                            </a:rPr>
                            <a:t>0.044</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302870143"/>
                      </a:ext>
                    </a:extLst>
                  </a:tr>
                  <a:tr h="772400">
                    <a:tc gridSpan="2">
                      <a:txBody>
                        <a:bodyPr/>
                        <a:lstStyle/>
                        <a:p>
                          <a:pPr algn="ctr">
                            <a:lnSpc>
                              <a:spcPct val="100000"/>
                            </a:lnSpc>
                            <a:spcBef>
                              <a:spcPts val="600"/>
                            </a:spcBef>
                            <a:spcAft>
                              <a:spcPts val="600"/>
                            </a:spcAft>
                          </a:pPr>
                          <a:r>
                            <a:rPr lang="en-US" sz="1400" b="1" dirty="0">
                              <a:solidFill>
                                <a:srgbClr val="A51E37"/>
                              </a:solidFill>
                              <a:latin typeface="+mn-lt"/>
                            </a:rPr>
                            <a:t>Bhatia, </a:t>
                          </a:r>
                          <a:r>
                            <a:rPr lang="en-US" sz="1400" b="1" dirty="0" err="1">
                              <a:solidFill>
                                <a:srgbClr val="A51E37"/>
                              </a:solidFill>
                              <a:latin typeface="+mn-lt"/>
                            </a:rPr>
                            <a:t>Janczyk</a:t>
                          </a:r>
                          <a:r>
                            <a:rPr lang="en-US" sz="1400" b="1" dirty="0">
                              <a:solidFill>
                                <a:srgbClr val="A51E37"/>
                              </a:solidFill>
                              <a:latin typeface="+mn-lt"/>
                            </a:rPr>
                            <a:t>, Franz (in prep)</a:t>
                          </a:r>
                          <a:endParaRPr lang="en-GB" sz="1400" b="1" dirty="0">
                            <a:solidFill>
                              <a:srgbClr val="A51E37"/>
                            </a:solidFill>
                            <a:latin typeface="+mn-lt"/>
                          </a:endParaRP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pPr algn="ctr"/>
                          <a:r>
                            <a:rPr lang="en-GB" sz="1400" b="0" dirty="0">
                              <a:solidFill>
                                <a:schemeClr val="tx1"/>
                              </a:solidFill>
                              <a:latin typeface="+mn-lt"/>
                            </a:rPr>
                            <a:t>N = 24</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43</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latin typeface="+mn-lt"/>
                            </a:rPr>
                            <a:t>12</a:t>
                          </a: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7</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11</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45</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22</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-0.25</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0.16</a:t>
                          </a: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-3.5</a:t>
                          </a: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4</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-2.4</a:t>
                          </a: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6.5</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mn-lt"/>
                            </a:rPr>
                            <a:t>-0.16</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m:t>
                              </m:r>
                            </m:oMath>
                          </a14:m>
                          <a:r>
                            <a:rPr lang="en-GB" sz="1400" dirty="0">
                              <a:solidFill>
                                <a:schemeClr val="tx1"/>
                              </a:solidFill>
                              <a:latin typeface="+mn-lt"/>
                            </a:rPr>
                            <a:t>0.35</a:t>
                          </a: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solidFill>
                          <a:srgbClr val="FF5050">
                            <a:alpha val="40000"/>
                          </a:srgbClr>
                        </a:solidFill>
                      </a:tcPr>
                    </a:tc>
                    <a:extLst>
                      <a:ext uri="{0D108BD9-81ED-4DB2-BD59-A6C34878D82A}">
                        <a16:rowId xmlns:a16="http://schemas.microsoft.com/office/drawing/2014/main" val="433900050"/>
                      </a:ext>
                    </a:extLst>
                  </a:tr>
                </a:tbl>
              </a:graphicData>
            </a:graphic>
          </p:graphicFrame>
        </mc:Choice>
        <mc:Fallback xmlns="">
          <p:graphicFrame>
            <p:nvGraphicFramePr>
              <p:cNvPr id="7" name="Table 6">
                <a:extLst>
                  <a:ext uri="{FF2B5EF4-FFF2-40B4-BE49-F238E27FC236}">
                    <a16:creationId xmlns:a16="http://schemas.microsoft.com/office/drawing/2014/main" id="{84E7671B-307E-4D5E-88BF-DA11F47AB214}"/>
                  </a:ext>
                </a:extLst>
              </p:cNvPr>
              <p:cNvGraphicFramePr>
                <a:graphicFrameLocks noGrp="1"/>
              </p:cNvGraphicFramePr>
              <p:nvPr>
                <p:extLst>
                  <p:ext uri="{D42A27DB-BD31-4B8C-83A1-F6EECF244321}">
                    <p14:modId xmlns:p14="http://schemas.microsoft.com/office/powerpoint/2010/main" val="2599092848"/>
                  </p:ext>
                </p:extLst>
              </p:nvPr>
            </p:nvGraphicFramePr>
            <p:xfrm>
              <a:off x="1565564" y="2343931"/>
              <a:ext cx="8711362" cy="3842125"/>
            </p:xfrm>
            <a:graphic>
              <a:graphicData uri="http://schemas.openxmlformats.org/drawingml/2006/table">
                <a:tbl>
                  <a:tblPr firstRow="1" bandRow="1">
                    <a:tableStyleId>{5940675A-B579-460E-94D1-54222C63F5DA}</a:tableStyleId>
                  </a:tblPr>
                  <a:tblGrid>
                    <a:gridCol w="829235">
                      <a:extLst>
                        <a:ext uri="{9D8B030D-6E8A-4147-A177-3AD203B41FA5}">
                          <a16:colId xmlns:a16="http://schemas.microsoft.com/office/drawing/2014/main" val="4217579051"/>
                        </a:ext>
                      </a:extLst>
                    </a:gridCol>
                    <a:gridCol w="713579">
                      <a:extLst>
                        <a:ext uri="{9D8B030D-6E8A-4147-A177-3AD203B41FA5}">
                          <a16:colId xmlns:a16="http://schemas.microsoft.com/office/drawing/2014/main" val="365688378"/>
                        </a:ext>
                      </a:extLst>
                    </a:gridCol>
                    <a:gridCol w="833219">
                      <a:extLst>
                        <a:ext uri="{9D8B030D-6E8A-4147-A177-3AD203B41FA5}">
                          <a16:colId xmlns:a16="http://schemas.microsoft.com/office/drawing/2014/main" val="3307072225"/>
                        </a:ext>
                      </a:extLst>
                    </a:gridCol>
                    <a:gridCol w="905047">
                      <a:extLst>
                        <a:ext uri="{9D8B030D-6E8A-4147-A177-3AD203B41FA5}">
                          <a16:colId xmlns:a16="http://schemas.microsoft.com/office/drawing/2014/main" val="1420263632"/>
                        </a:ext>
                      </a:extLst>
                    </a:gridCol>
                    <a:gridCol w="905047">
                      <a:extLst>
                        <a:ext uri="{9D8B030D-6E8A-4147-A177-3AD203B41FA5}">
                          <a16:colId xmlns:a16="http://schemas.microsoft.com/office/drawing/2014/main" val="3054311118"/>
                        </a:ext>
                      </a:extLst>
                    </a:gridCol>
                    <a:gridCol w="905047">
                      <a:extLst>
                        <a:ext uri="{9D8B030D-6E8A-4147-A177-3AD203B41FA5}">
                          <a16:colId xmlns:a16="http://schemas.microsoft.com/office/drawing/2014/main" val="2622649720"/>
                        </a:ext>
                      </a:extLst>
                    </a:gridCol>
                    <a:gridCol w="905047">
                      <a:extLst>
                        <a:ext uri="{9D8B030D-6E8A-4147-A177-3AD203B41FA5}">
                          <a16:colId xmlns:a16="http://schemas.microsoft.com/office/drawing/2014/main" val="732426620"/>
                        </a:ext>
                      </a:extLst>
                    </a:gridCol>
                    <a:gridCol w="905047">
                      <a:extLst>
                        <a:ext uri="{9D8B030D-6E8A-4147-A177-3AD203B41FA5}">
                          <a16:colId xmlns:a16="http://schemas.microsoft.com/office/drawing/2014/main" val="4089507232"/>
                        </a:ext>
                      </a:extLst>
                    </a:gridCol>
                    <a:gridCol w="905047">
                      <a:extLst>
                        <a:ext uri="{9D8B030D-6E8A-4147-A177-3AD203B41FA5}">
                          <a16:colId xmlns:a16="http://schemas.microsoft.com/office/drawing/2014/main" val="3293178935"/>
                        </a:ext>
                      </a:extLst>
                    </a:gridCol>
                    <a:gridCol w="905047">
                      <a:extLst>
                        <a:ext uri="{9D8B030D-6E8A-4147-A177-3AD203B41FA5}">
                          <a16:colId xmlns:a16="http://schemas.microsoft.com/office/drawing/2014/main" val="631254391"/>
                        </a:ext>
                      </a:extLst>
                    </a:gridCol>
                  </a:tblGrid>
                  <a:tr h="582451">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&lt;0.05</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r>
                            <a:rPr lang="en-GB" sz="2000" b="1" dirty="0">
                              <a:solidFill>
                                <a:schemeClr val="tx1"/>
                              </a:solidFill>
                              <a:latin typeface="+mn-lt"/>
                            </a:rPr>
                            <a:t>,</a:t>
                          </a:r>
                        </a:p>
                        <a:p>
                          <a:pPr algn="ctr"/>
                          <a:r>
                            <a:rPr lang="en-GB" sz="1400" i="1" dirty="0">
                              <a:solidFill>
                                <a:schemeClr val="tx1"/>
                              </a:solidFill>
                              <a:latin typeface="+mn-lt"/>
                            </a:rPr>
                            <a:t>p</a:t>
                          </a:r>
                          <a:r>
                            <a:rPr lang="en-GB" sz="1400" dirty="0">
                              <a:solidFill>
                                <a:schemeClr val="tx1"/>
                              </a:solidFill>
                              <a:latin typeface="+mn-lt"/>
                            </a:rPr>
                            <a:t>&lt;0.1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n-GB" sz="2000" b="1" dirty="0">
                              <a:solidFill>
                                <a:schemeClr val="tx1"/>
                              </a:solidFill>
                              <a:latin typeface="+mn-lt"/>
                            </a:rPr>
                            <a:t>ns</a:t>
                          </a:r>
                        </a:p>
                        <a:p>
                          <a:pPr algn="ctr"/>
                          <a:r>
                            <a:rPr lang="en-GB" sz="1400" i="1" dirty="0">
                              <a:solidFill>
                                <a:schemeClr val="tx1"/>
                              </a:solidFill>
                              <a:latin typeface="+mn-lt"/>
                            </a:rPr>
                            <a:t>p</a:t>
                          </a:r>
                          <a:r>
                            <a:rPr lang="en-GB" sz="1400" dirty="0">
                              <a:solidFill>
                                <a:schemeClr val="tx1"/>
                              </a:solidFill>
                              <a:latin typeface="+mn-lt"/>
                            </a:rPr>
                            <a:t>&gt;0.1</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5B3B4"/>
                        </a:solidFill>
                      </a:tcPr>
                    </a:tc>
                    <a:tc>
                      <a:txBody>
                        <a:bodyPr/>
                        <a:lstStyle/>
                        <a:p>
                          <a:pPr algn="ctr"/>
                          <a:r>
                            <a:rPr lang="en-GB" sz="1200" b="1" dirty="0">
                              <a:solidFill>
                                <a:srgbClr val="A51E37"/>
                              </a:solidFill>
                              <a:latin typeface="+mn-lt"/>
                            </a:rPr>
                            <a:t>Reaction</a:t>
                          </a:r>
                        </a:p>
                        <a:p>
                          <a:pPr algn="ctr"/>
                          <a:r>
                            <a:rPr lang="en-GB" sz="1200" b="1" dirty="0">
                              <a:solidFill>
                                <a:srgbClr val="A51E37"/>
                              </a:solidFill>
                              <a:latin typeface="+mn-lt"/>
                            </a:rPr>
                            <a:t>Time </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Start</a:t>
                          </a:r>
                        </a:p>
                        <a:p>
                          <a:pPr algn="ctr"/>
                          <a:r>
                            <a:rPr lang="en-GB" sz="1200" b="1" dirty="0">
                              <a:solidFill>
                                <a:srgbClr val="A51E37"/>
                              </a:solidFill>
                              <a:latin typeface="+mn-lt"/>
                            </a:rPr>
                            <a:t>Time</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err="1">
                              <a:solidFill>
                                <a:srgbClr val="A51E37"/>
                              </a:solidFill>
                              <a:latin typeface="+mn-lt"/>
                            </a:rPr>
                            <a:t>ManEst</a:t>
                          </a:r>
                          <a:endParaRPr lang="en-GB" sz="1200" b="1" dirty="0">
                            <a:solidFill>
                              <a:srgbClr val="A51E37"/>
                            </a:solidFill>
                            <a:latin typeface="+mn-lt"/>
                          </a:endParaRPr>
                        </a:p>
                        <a:p>
                          <a:pPr algn="ctr"/>
                          <a:r>
                            <a:rPr lang="en-GB" sz="1200" b="1" dirty="0">
                              <a:solidFill>
                                <a:srgbClr val="A51E37"/>
                              </a:solidFill>
                              <a:latin typeface="+mn-lt"/>
                            </a:rPr>
                            <a:t>Time</a:t>
                          </a:r>
                        </a:p>
                      </a:txBody>
                      <a:tcPr marL="54461" marR="54461" marT="27230" marB="27230" anchor="ctr">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err="1">
                              <a:solidFill>
                                <a:srgbClr val="A51E37"/>
                              </a:solidFill>
                              <a:latin typeface="+mn-lt"/>
                            </a:rPr>
                            <a:t>ManEst</a:t>
                          </a:r>
                          <a:endParaRPr lang="en-GB" sz="1200" b="1" dirty="0">
                            <a:solidFill>
                              <a:srgbClr val="A51E37"/>
                            </a:solidFill>
                            <a:latin typeface="+mn-lt"/>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1" kern="1200" dirty="0">
                              <a:solidFill>
                                <a:srgbClr val="A51E37"/>
                              </a:solidFill>
                              <a:latin typeface="+mn-lt"/>
                              <a:ea typeface="+mn-ea"/>
                              <a:cs typeface="+mn-cs"/>
                            </a:rPr>
                            <a:t>Reaction</a:t>
                          </a:r>
                        </a:p>
                        <a:p>
                          <a:pPr marL="0" algn="ctr" defTabSz="914400" rtl="0" eaLnBrk="1" latinLnBrk="0" hangingPunct="1"/>
                          <a:r>
                            <a:rPr lang="en-GB" sz="1200" b="1" kern="1200" dirty="0">
                              <a:solidFill>
                                <a:srgbClr val="A51E37"/>
                              </a:solidFill>
                              <a:latin typeface="+mn-lt"/>
                              <a:ea typeface="+mn-ea"/>
                              <a:cs typeface="+mn-cs"/>
                            </a:rPr>
                            <a:t>Time</a:t>
                          </a:r>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kern="1200" dirty="0">
                              <a:solidFill>
                                <a:srgbClr val="A51E37"/>
                              </a:solidFill>
                              <a:latin typeface="+mn-lt"/>
                              <a:ea typeface="+mn-ea"/>
                              <a:cs typeface="+mn-cs"/>
                            </a:rPr>
                            <a:t>MGA</a:t>
                          </a:r>
                        </a:p>
                        <a:p>
                          <a:pPr algn="ctr"/>
                          <a:r>
                            <a:rPr lang="en-GB" sz="1200" b="1" kern="1200" dirty="0">
                              <a:solidFill>
                                <a:srgbClr val="A51E37"/>
                              </a:solidFill>
                              <a:latin typeface="+mn-lt"/>
                              <a:ea typeface="+mn-ea"/>
                              <a:cs typeface="+mn-cs"/>
                            </a:rPr>
                            <a:t>Time</a:t>
                          </a:r>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rgbClr val="A51E37"/>
                              </a:solidFill>
                              <a:latin typeface="+mn-lt"/>
                            </a:rPr>
                            <a:t>St. Dev.</a:t>
                          </a:r>
                        </a:p>
                        <a:p>
                          <a:pPr algn="ctr"/>
                          <a:r>
                            <a:rPr lang="en-GB" sz="1200" b="1" dirty="0">
                              <a:solidFill>
                                <a:srgbClr val="A51E37"/>
                              </a:solidFill>
                              <a:latin typeface="+mn-lt"/>
                            </a:rPr>
                            <a:t>MGA </a:t>
                          </a:r>
                          <a:endParaRPr lang="en-GB" sz="1200" b="1" kern="1200" dirty="0">
                            <a:solidFill>
                              <a:srgbClr val="A51E37"/>
                            </a:solidFill>
                            <a:latin typeface="+mn-lt"/>
                            <a:ea typeface="+mn-ea"/>
                            <a:cs typeface="+mn-cs"/>
                          </a:endParaRPr>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rgbClr val="A51E37"/>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0413466"/>
                      </a:ext>
                    </a:extLst>
                  </a:tr>
                  <a:tr h="360023">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err="1">
                              <a:solidFill>
                                <a:srgbClr val="A51E37"/>
                              </a:solidFill>
                              <a:latin typeface="+mn-lt"/>
                            </a:rPr>
                            <a:t>ms</a:t>
                          </a:r>
                          <a:endParaRPr lang="en-GB" sz="1400" b="1" dirty="0">
                            <a:solidFill>
                              <a:srgbClr val="A51E37"/>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1" dirty="0">
                              <a:solidFill>
                                <a:srgbClr val="A51E37"/>
                              </a:solidFill>
                              <a:latin typeface="+mn-lt"/>
                            </a:rPr>
                            <a:t>mm</a:t>
                          </a:r>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kern="1200" dirty="0" err="1">
                              <a:solidFill>
                                <a:srgbClr val="A51E37"/>
                              </a:solidFill>
                              <a:latin typeface="+mn-lt"/>
                              <a:ea typeface="+mn-ea"/>
                              <a:cs typeface="+mn-cs"/>
                            </a:rPr>
                            <a:t>ms</a:t>
                          </a:r>
                          <a:endParaRPr lang="en-GB" sz="1400" b="1" kern="1200" dirty="0">
                            <a:solidFill>
                              <a:srgbClr val="A51E37"/>
                            </a:solidFill>
                            <a:latin typeface="+mn-lt"/>
                            <a:ea typeface="+mn-ea"/>
                            <a:cs typeface="+mn-cs"/>
                          </a:endParaRP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err="1">
                              <a:solidFill>
                                <a:srgbClr val="A51E37"/>
                              </a:solidFill>
                              <a:latin typeface="+mn-lt"/>
                            </a:rPr>
                            <a:t>ms</a:t>
                          </a:r>
                          <a:endParaRPr lang="en-GB" sz="1400" b="1" kern="1200" dirty="0">
                            <a:solidFill>
                              <a:srgbClr val="A51E37"/>
                            </a:solidFill>
                            <a:latin typeface="+mn-lt"/>
                            <a:ea typeface="+mn-ea"/>
                            <a:cs typeface="+mn-cs"/>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400" b="1" dirty="0">
                              <a:solidFill>
                                <a:srgbClr val="A51E37"/>
                              </a:solidFill>
                              <a:latin typeface="+mn-lt"/>
                            </a:rPr>
                            <a:t>mm</a:t>
                          </a:r>
                          <a:endParaRPr lang="en-GB" sz="1400" b="1" kern="1200" dirty="0">
                            <a:solidFill>
                              <a:srgbClr val="A51E37"/>
                            </a:solidFill>
                            <a:latin typeface="+mn-lt"/>
                            <a:ea typeface="+mn-ea"/>
                            <a:cs typeface="+mn-cs"/>
                          </a:endParaRP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312087"/>
                      </a:ext>
                    </a:extLst>
                  </a:tr>
                  <a:tr h="582451">
                    <a:tc gridSpan="3">
                      <a:txBody>
                        <a:bodyPr/>
                        <a:lstStyle/>
                        <a:p>
                          <a:pPr algn="ctr"/>
                          <a:r>
                            <a:rPr lang="en-GB" sz="1400" dirty="0">
                              <a:solidFill>
                                <a:schemeClr val="tx1"/>
                              </a:solidFill>
                              <a:latin typeface="+mn-lt"/>
                            </a:rPr>
                            <a:t>(Filtering - Baseline)</a:t>
                          </a:r>
                        </a:p>
                        <a:p>
                          <a:pPr algn="ctr"/>
                          <a:r>
                            <a:rPr lang="en-GB" sz="1400" dirty="0">
                              <a:solidFill>
                                <a:schemeClr val="tx1"/>
                              </a:solidFill>
                              <a:latin typeface="+mn-lt"/>
                            </a:rPr>
                            <a:t>Mean ± SEM</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GB" sz="1600" b="1" dirty="0">
                              <a:solidFill>
                                <a:srgbClr val="A51E37"/>
                              </a:solidFill>
                              <a:latin typeface="+mn-lt"/>
                            </a:rPr>
                            <a:t>Perc</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3">
                      <a:txBody>
                        <a:bodyPr/>
                        <a:lstStyle/>
                        <a:p>
                          <a:pPr algn="ctr"/>
                          <a:r>
                            <a:rPr lang="en-GB" sz="1600" b="1" dirty="0">
                              <a:solidFill>
                                <a:srgbClr val="A51E37"/>
                              </a:solidFill>
                              <a:latin typeface="+mn-lt"/>
                            </a:rPr>
                            <a:t>Manual Estimation</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r>
                            <a:rPr lang="en-GB" sz="1600" b="1" dirty="0">
                              <a:solidFill>
                                <a:srgbClr val="A51E37"/>
                              </a:solidFill>
                              <a:latin typeface="+mn-lt"/>
                            </a:rPr>
                            <a:t>Grasping</a:t>
                          </a: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GB"/>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0699815"/>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2003</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bg1">
                                  <a:lumMod val="65000"/>
                                </a:schemeClr>
                              </a:solidFill>
                              <a:latin typeface="+mn-lt"/>
                            </a:rPr>
                            <a:t>P,G</a:t>
                          </a:r>
                          <a:r>
                            <a:rPr lang="en-GB" sz="1400" b="0" dirty="0">
                              <a:solidFill>
                                <a:schemeClr val="tx1"/>
                              </a:solidFill>
                              <a:latin typeface="+mn-lt"/>
                            </a:rPr>
                            <a:t>N = 12</a:t>
                          </a:r>
                        </a:p>
                        <a:p>
                          <a:pPr algn="ctr"/>
                          <a:r>
                            <a:rPr lang="en-GB" sz="1400" b="0" dirty="0">
                              <a:solidFill>
                                <a:schemeClr val="bg1">
                                  <a:lumMod val="65000"/>
                                </a:schemeClr>
                              </a:solidFill>
                              <a:latin typeface="+mn-lt"/>
                            </a:rPr>
                            <a:t>M</a:t>
                          </a:r>
                          <a:r>
                            <a:rPr lang="en-GB" sz="1400" b="0" dirty="0">
                              <a:solidFill>
                                <a:schemeClr val="tx1"/>
                              </a:solidFill>
                              <a:latin typeface="+mn-lt"/>
                            </a:rPr>
                            <a:t> N = 8</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262500" t="-201639" r="-597222" b="-203279"/>
                          </a:stretch>
                        </a:blip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367606" t="-201639" r="-505634" b="-203279"/>
                          </a:stretch>
                        </a:blipFill>
                      </a:tcPr>
                    </a:tc>
                    <a:tc>
                      <a:txBody>
                        <a:bodyPr/>
                        <a:lstStyle/>
                        <a:p>
                          <a:endParaRPr lang="de-DE"/>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461111" t="-201639" r="-398611" b="-203279"/>
                          </a:stretch>
                        </a:blipFill>
                      </a:tcPr>
                    </a:tc>
                    <a:tc>
                      <a:txBody>
                        <a:bodyPr/>
                        <a:lstStyle/>
                        <a:p>
                          <a:endParaRPr lang="de-DE"/>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569014" t="-201639" r="-304225" b="-203279"/>
                          </a:stretch>
                        </a:blipFill>
                      </a:tcPr>
                    </a:tc>
                    <a:tc>
                      <a:txBody>
                        <a:bodyPr/>
                        <a:lstStyle/>
                        <a:p>
                          <a:pPr algn="ctr"/>
                          <a:r>
                            <a:rPr lang="en-GB" sz="1400" dirty="0">
                              <a:solidFill>
                                <a:schemeClr val="tx1"/>
                              </a:solidFill>
                              <a:latin typeface="+mn-lt"/>
                            </a:rPr>
                            <a:t>-1</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-8</a:t>
                          </a: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alpha val="30196"/>
                          </a:srgbClr>
                        </a:solidFill>
                      </a:tcPr>
                    </a:tc>
                    <a:tc>
                      <a:txBody>
                        <a:bodyPr/>
                        <a:lstStyle/>
                        <a:p>
                          <a:pPr algn="ctr"/>
                          <a:r>
                            <a:rPr lang="en-GB" sz="1400" dirty="0">
                              <a:solidFill>
                                <a:schemeClr val="tx1"/>
                              </a:solidFill>
                              <a:latin typeface="+mn-lt"/>
                            </a:rPr>
                            <a:t>0.001</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2550491158"/>
                      </a:ext>
                    </a:extLst>
                  </a:tr>
                  <a:tr h="772400">
                    <a:tc gridSpan="2">
                      <a:txBody>
                        <a:bodyPr/>
                        <a:lstStyle/>
                        <a:p>
                          <a:pPr algn="ctr">
                            <a:lnSpc>
                              <a:spcPct val="100000"/>
                            </a:lnSpc>
                            <a:spcBef>
                              <a:spcPts val="600"/>
                            </a:spcBef>
                            <a:spcAft>
                              <a:spcPts val="600"/>
                            </a:spcAft>
                          </a:pPr>
                          <a:r>
                            <a:rPr lang="en-GB" sz="1400" b="1" dirty="0" err="1">
                              <a:solidFill>
                                <a:srgbClr val="A51E37"/>
                              </a:solidFill>
                              <a:latin typeface="+mn-lt"/>
                            </a:rPr>
                            <a:t>Ganel</a:t>
                          </a:r>
                          <a:r>
                            <a:rPr lang="en-GB" sz="1400" b="1" dirty="0">
                              <a:solidFill>
                                <a:srgbClr val="A51E37"/>
                              </a:solidFill>
                              <a:latin typeface="+mn-lt"/>
                            </a:rPr>
                            <a:t> &amp; Goodale 2014</a:t>
                          </a: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latin typeface="+mn-lt"/>
                            </a:rPr>
                            <a:t>N = 40</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GB" sz="1400" dirty="0">
                            <a:solidFill>
                              <a:schemeClr val="tx1"/>
                            </a:solidFill>
                            <a:latin typeface="+mn-lt"/>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367606" t="-301639" r="-505634" b="-103279"/>
                          </a:stretch>
                        </a:blip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endParaRPr lang="de-DE"/>
                        </a:p>
                      </a:txBody>
                      <a:tcPr marL="54461" marR="54461" marT="27230" marB="2723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a:blip r:embed="rId3"/>
                          <a:stretch>
                            <a:fillRect l="-569014" t="-301639" r="-304225" b="-103279"/>
                          </a:stretch>
                        </a:blipFill>
                      </a:tcPr>
                    </a:tc>
                    <a:tc>
                      <a:txBody>
                        <a:bodyPr/>
                        <a:lstStyle/>
                        <a:p>
                          <a:pPr algn="ctr"/>
                          <a:r>
                            <a:rPr lang="en-GB" sz="1400" dirty="0">
                              <a:solidFill>
                                <a:schemeClr val="tx1"/>
                              </a:solidFill>
                              <a:latin typeface="+mn-lt"/>
                            </a:rPr>
                            <a:t>-2</a:t>
                          </a:r>
                        </a:p>
                      </a:txBody>
                      <a:tcPr marL="54461" marR="54461" marT="27230" marB="2723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tc>
                      <a:txBody>
                        <a:bodyPr/>
                        <a:lstStyle/>
                        <a:p>
                          <a:pPr algn="ctr"/>
                          <a:endParaRPr lang="en-GB" sz="1400" dirty="0">
                            <a:solidFill>
                              <a:schemeClr val="tx1"/>
                            </a:solidFill>
                            <a:latin typeface="+mn-lt"/>
                          </a:endParaRPr>
                        </a:p>
                      </a:txBody>
                      <a:tcPr marL="54461" marR="54461" marT="27230" marB="27230"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solidFill>
                                <a:schemeClr val="tx1"/>
                              </a:solidFill>
                              <a:latin typeface="+mn-lt"/>
                            </a:rPr>
                            <a:t>0.044</a:t>
                          </a:r>
                        </a:p>
                      </a:txBody>
                      <a:tcPr marL="54461" marR="54461" marT="27230" marB="27230" anchor="ctr">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B9B9"/>
                        </a:solidFill>
                      </a:tcPr>
                    </a:tc>
                    <a:extLst>
                      <a:ext uri="{0D108BD9-81ED-4DB2-BD59-A6C34878D82A}">
                        <a16:rowId xmlns:a16="http://schemas.microsoft.com/office/drawing/2014/main" val="302870143"/>
                      </a:ext>
                    </a:extLst>
                  </a:tr>
                  <a:tr h="772400">
                    <a:tc gridSpan="2">
                      <a:txBody>
                        <a:bodyPr/>
                        <a:lstStyle/>
                        <a:p>
                          <a:pPr algn="ctr">
                            <a:lnSpc>
                              <a:spcPct val="100000"/>
                            </a:lnSpc>
                            <a:spcBef>
                              <a:spcPts val="600"/>
                            </a:spcBef>
                            <a:spcAft>
                              <a:spcPts val="600"/>
                            </a:spcAft>
                          </a:pPr>
                          <a:r>
                            <a:rPr lang="en-US" sz="1400" b="1" dirty="0">
                              <a:solidFill>
                                <a:srgbClr val="A51E37"/>
                              </a:solidFill>
                              <a:latin typeface="+mn-lt"/>
                            </a:rPr>
                            <a:t>Bhatia, </a:t>
                          </a:r>
                          <a:r>
                            <a:rPr lang="en-US" sz="1400" b="1" dirty="0" err="1">
                              <a:solidFill>
                                <a:srgbClr val="A51E37"/>
                              </a:solidFill>
                              <a:latin typeface="+mn-lt"/>
                            </a:rPr>
                            <a:t>Janczyk</a:t>
                          </a:r>
                          <a:r>
                            <a:rPr lang="en-US" sz="1400" b="1" dirty="0">
                              <a:solidFill>
                                <a:srgbClr val="A51E37"/>
                              </a:solidFill>
                              <a:latin typeface="+mn-lt"/>
                            </a:rPr>
                            <a:t>, Franz (in prep)</a:t>
                          </a:r>
                          <a:endParaRPr lang="en-GB" sz="1400" b="1" dirty="0">
                            <a:solidFill>
                              <a:srgbClr val="A51E37"/>
                            </a:solidFill>
                            <a:latin typeface="+mn-lt"/>
                          </a:endParaRPr>
                        </a:p>
                      </a:txBody>
                      <a:tcPr marL="54461" marR="54461" marT="27230" marB="27230" anchor="ctr">
                        <a:lnL w="38100" cap="flat" cmpd="sng" algn="ctr">
                          <a:solidFill>
                            <a:srgbClr val="A51E37"/>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hMerge="1">
                      <a:txBody>
                        <a:bodyPr/>
                        <a:lstStyle/>
                        <a:p>
                          <a:pPr algn="ctr"/>
                          <a:endParaRPr lang="en-GB" sz="2400" b="1" dirty="0">
                            <a:solidFill>
                              <a:srgbClr val="A51E37"/>
                            </a:solidFill>
                            <a:latin typeface="Garamond" panose="02020404030301010803" pitchFamily="18"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pPr algn="ctr"/>
                          <a:r>
                            <a:rPr lang="en-GB" sz="1400" b="0" dirty="0">
                              <a:solidFill>
                                <a:schemeClr val="tx1"/>
                              </a:solidFill>
                              <a:latin typeface="+mn-lt"/>
                            </a:rPr>
                            <a:t>N = 24</a:t>
                          </a:r>
                          <a:endParaRPr lang="en-GB" sz="1400" b="1" dirty="0">
                            <a:solidFill>
                              <a:schemeClr val="tx1"/>
                            </a:solidFill>
                            <a:latin typeface="Garamond" panose="02020404030301010803" pitchFamily="18" charset="0"/>
                          </a:endParaRPr>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262500" t="-401639" r="-597222" b="-3279"/>
                          </a:stretch>
                        </a:blip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367606" t="-401639" r="-505634"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461111" t="-401639" r="-398611"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569014" t="-401639" r="-304225" b="-3279"/>
                          </a:stretch>
                        </a:blipFill>
                      </a:tcPr>
                    </a:tc>
                    <a:tc>
                      <a:txBody>
                        <a:bodyPr/>
                        <a:lstStyle/>
                        <a:p>
                          <a:endParaRPr lang="de-DE"/>
                        </a:p>
                      </a:txBody>
                      <a:tcPr marL="54461" marR="54461" marT="27230" marB="2723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669014" t="-401639" r="-204225"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758333" t="-401639" r="-101389" b="-3279"/>
                          </a:stretch>
                        </a:blipFill>
                      </a:tcPr>
                    </a:tc>
                    <a:tc>
                      <a:txBody>
                        <a:bodyPr/>
                        <a:lstStyle/>
                        <a:p>
                          <a:endParaRPr lang="de-DE"/>
                        </a:p>
                      </a:txBody>
                      <a:tcPr marL="54461" marR="54461" marT="27230" marB="27230" anchor="ctr">
                        <a:lnL w="12700" cap="flat" cmpd="sng" algn="ctr">
                          <a:solidFill>
                            <a:schemeClr val="tx1"/>
                          </a:solidFill>
                          <a:prstDash val="solid"/>
                          <a:round/>
                          <a:headEnd type="none" w="med" len="med"/>
                          <a:tailEnd type="none" w="med" len="med"/>
                        </a:lnL>
                        <a:lnR w="38100" cap="flat" cmpd="sng" algn="ctr">
                          <a:solidFill>
                            <a:srgbClr val="A51E37"/>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rgbClr val="A51E37"/>
                          </a:solidFill>
                          <a:prstDash val="solid"/>
                          <a:round/>
                          <a:headEnd type="none" w="med" len="med"/>
                          <a:tailEnd type="none" w="med" len="med"/>
                        </a:lnB>
                        <a:blipFill>
                          <a:blip r:embed="rId3"/>
                          <a:stretch>
                            <a:fillRect l="-870423" t="-401639" r="-2817" b="-3279"/>
                          </a:stretch>
                        </a:blipFill>
                      </a:tcPr>
                    </a:tc>
                    <a:extLst>
                      <a:ext uri="{0D108BD9-81ED-4DB2-BD59-A6C34878D82A}">
                        <a16:rowId xmlns:a16="http://schemas.microsoft.com/office/drawing/2014/main" val="433900050"/>
                      </a:ext>
                    </a:extLst>
                  </a:tr>
                </a:tbl>
              </a:graphicData>
            </a:graphic>
          </p:graphicFrame>
        </mc:Fallback>
      </mc:AlternateContent>
      <p:sp>
        <p:nvSpPr>
          <p:cNvPr id="9" name="Rectangle: Rounded Corners 8">
            <a:extLst>
              <a:ext uri="{FF2B5EF4-FFF2-40B4-BE49-F238E27FC236}">
                <a16:creationId xmlns:a16="http://schemas.microsoft.com/office/drawing/2014/main" id="{97305833-06BC-4087-BE43-3C58E5626496}"/>
              </a:ext>
            </a:extLst>
          </p:cNvPr>
          <p:cNvSpPr/>
          <p:nvPr/>
        </p:nvSpPr>
        <p:spPr>
          <a:xfrm>
            <a:off x="4882155" y="5486399"/>
            <a:ext cx="1726464" cy="637309"/>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26CE681-B475-429A-84C7-638D546EF556}"/>
              </a:ext>
            </a:extLst>
          </p:cNvPr>
          <p:cNvSpPr/>
          <p:nvPr/>
        </p:nvSpPr>
        <p:spPr>
          <a:xfrm>
            <a:off x="1508078" y="4633415"/>
            <a:ext cx="8877868" cy="1588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78B702A-3275-4DE7-835B-564C449C8DCC}"/>
              </a:ext>
            </a:extLst>
          </p:cNvPr>
          <p:cNvSpPr/>
          <p:nvPr/>
        </p:nvSpPr>
        <p:spPr>
          <a:xfrm>
            <a:off x="1482311" y="5406887"/>
            <a:ext cx="8877868" cy="81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F46CD8E2-40BC-4010-AF3F-C1C8568BEA6D}"/>
              </a:ext>
            </a:extLst>
          </p:cNvPr>
          <p:cNvSpPr/>
          <p:nvPr/>
        </p:nvSpPr>
        <p:spPr>
          <a:xfrm>
            <a:off x="4882155" y="2417619"/>
            <a:ext cx="1726464" cy="3706090"/>
          </a:xfrm>
          <a:prstGeom prst="round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739BAB6-22D5-D042-B02C-FA5074A1EF1E}"/>
              </a:ext>
            </a:extLst>
          </p:cNvPr>
          <p:cNvSpPr/>
          <p:nvPr/>
        </p:nvSpPr>
        <p:spPr>
          <a:xfrm>
            <a:off x="284615" y="4106845"/>
            <a:ext cx="1107169" cy="312755"/>
          </a:xfrm>
          <a:prstGeom prst="rect">
            <a:avLst/>
          </a:prstGeom>
        </p:spPr>
        <p:txBody>
          <a:bodyPr wrap="square">
            <a:spAutoFit/>
          </a:bodyPr>
          <a:lstStyle/>
          <a:p>
            <a:r>
              <a:rPr lang="en-US" sz="1400" dirty="0">
                <a:latin typeface="Calibri" panose="020F0502020204030204"/>
              </a:rPr>
              <a:t>First study</a:t>
            </a:r>
            <a:endParaRPr lang="en-GB" sz="1400" dirty="0">
              <a:latin typeface="Calibri" panose="020F0502020204030204"/>
            </a:endParaRPr>
          </a:p>
        </p:txBody>
      </p:sp>
      <p:sp>
        <p:nvSpPr>
          <p:cNvPr id="13" name="Rectangle 12">
            <a:extLst>
              <a:ext uri="{FF2B5EF4-FFF2-40B4-BE49-F238E27FC236}">
                <a16:creationId xmlns:a16="http://schemas.microsoft.com/office/drawing/2014/main" id="{EDD0CDFE-43AD-A04C-8393-A9718657C315}"/>
              </a:ext>
            </a:extLst>
          </p:cNvPr>
          <p:cNvSpPr/>
          <p:nvPr/>
        </p:nvSpPr>
        <p:spPr>
          <a:xfrm>
            <a:off x="86890" y="4926310"/>
            <a:ext cx="1391784" cy="307777"/>
          </a:xfrm>
          <a:prstGeom prst="rect">
            <a:avLst/>
          </a:prstGeom>
        </p:spPr>
        <p:txBody>
          <a:bodyPr wrap="square">
            <a:spAutoFit/>
          </a:bodyPr>
          <a:lstStyle/>
          <a:p>
            <a:r>
              <a:rPr lang="en-US" sz="1400" dirty="0">
                <a:latin typeface="Calibri" panose="020F0502020204030204"/>
              </a:rPr>
              <a:t>Follow-up study</a:t>
            </a:r>
            <a:endParaRPr lang="en-GB" sz="1400" dirty="0">
              <a:latin typeface="Calibri" panose="020F0502020204030204"/>
            </a:endParaRPr>
          </a:p>
        </p:txBody>
      </p:sp>
      <p:sp>
        <p:nvSpPr>
          <p:cNvPr id="14" name="Rectangle 13">
            <a:extLst>
              <a:ext uri="{FF2B5EF4-FFF2-40B4-BE49-F238E27FC236}">
                <a16:creationId xmlns:a16="http://schemas.microsoft.com/office/drawing/2014/main" id="{42506D13-00E4-A145-8DBB-B176882F45A6}"/>
              </a:ext>
            </a:extLst>
          </p:cNvPr>
          <p:cNvSpPr/>
          <p:nvPr/>
        </p:nvSpPr>
        <p:spPr>
          <a:xfrm>
            <a:off x="241170" y="5740797"/>
            <a:ext cx="1194059" cy="307777"/>
          </a:xfrm>
          <a:prstGeom prst="rect">
            <a:avLst/>
          </a:prstGeom>
        </p:spPr>
        <p:txBody>
          <a:bodyPr wrap="square">
            <a:spAutoFit/>
          </a:bodyPr>
          <a:lstStyle/>
          <a:p>
            <a:r>
              <a:rPr lang="en-US" sz="1400" dirty="0">
                <a:latin typeface="Calibri" panose="020F0502020204030204"/>
              </a:rPr>
              <a:t>Replication</a:t>
            </a:r>
            <a:endParaRPr lang="en-GB" sz="1400" dirty="0">
              <a:latin typeface="Calibri" panose="020F0502020204030204"/>
            </a:endParaRPr>
          </a:p>
        </p:txBody>
      </p:sp>
      <p:sp>
        <p:nvSpPr>
          <p:cNvPr id="15" name="TextBox 14">
            <a:extLst>
              <a:ext uri="{FF2B5EF4-FFF2-40B4-BE49-F238E27FC236}">
                <a16:creationId xmlns:a16="http://schemas.microsoft.com/office/drawing/2014/main" id="{F1C69951-A0A1-1847-A585-8969769C5405}"/>
              </a:ext>
            </a:extLst>
          </p:cNvPr>
          <p:cNvSpPr txBox="1"/>
          <p:nvPr/>
        </p:nvSpPr>
        <p:spPr>
          <a:xfrm>
            <a:off x="73383" y="3324585"/>
            <a:ext cx="1418798" cy="584775"/>
          </a:xfrm>
          <a:prstGeom prst="rect">
            <a:avLst/>
          </a:prstGeom>
          <a:noFill/>
        </p:spPr>
        <p:txBody>
          <a:bodyPr wrap="square" rtlCol="0">
            <a:spAutoFit/>
          </a:bodyPr>
          <a:lstStyle/>
          <a:p>
            <a:pPr algn="ctr"/>
            <a:r>
              <a:rPr lang="en-US" sz="1600" b="1" dirty="0">
                <a:solidFill>
                  <a:schemeClr val="accent6">
                    <a:lumMod val="60000"/>
                    <a:lumOff val="40000"/>
                  </a:schemeClr>
                </a:solidFill>
                <a:sym typeface="Wingdings" pitchFamily="2" charset="2"/>
              </a:rPr>
              <a:t>Garner </a:t>
            </a:r>
          </a:p>
          <a:p>
            <a:pPr algn="ctr"/>
            <a:r>
              <a:rPr lang="en-US" sz="1600" b="1" dirty="0">
                <a:solidFill>
                  <a:schemeClr val="accent6">
                    <a:lumMod val="60000"/>
                    <a:lumOff val="40000"/>
                  </a:schemeClr>
                </a:solidFill>
                <a:sym typeface="Wingdings" pitchFamily="2" charset="2"/>
              </a:rPr>
              <a:t>Interference</a:t>
            </a:r>
          </a:p>
        </p:txBody>
      </p:sp>
      <p:sp>
        <p:nvSpPr>
          <p:cNvPr id="16" name="Rectangle 15">
            <a:extLst>
              <a:ext uri="{FF2B5EF4-FFF2-40B4-BE49-F238E27FC236}">
                <a16:creationId xmlns:a16="http://schemas.microsoft.com/office/drawing/2014/main" id="{48668189-9D93-AB4C-A120-F8376A22896F}"/>
              </a:ext>
            </a:extLst>
          </p:cNvPr>
          <p:cNvSpPr/>
          <p:nvPr/>
        </p:nvSpPr>
        <p:spPr>
          <a:xfrm>
            <a:off x="1542237" y="3855490"/>
            <a:ext cx="8877868" cy="815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51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3" grpId="1" animBg="1"/>
      <p:bldP spid="10" grpId="0" animBg="1"/>
      <p:bldP spid="10" grpId="1" animBg="1"/>
      <p:bldP spid="11" grpId="0" animBg="1"/>
      <p:bldP spid="11" grpId="1" animBg="1"/>
      <p:bldP spid="12" grpId="0"/>
      <p:bldP spid="13" grpId="0"/>
      <p:bldP spid="14" grpId="0"/>
      <p:bldP spid="15" grpId="0"/>
      <p:bldP spid="15" grpId="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08FC-842F-4333-862C-2A8A9001D188}"/>
              </a:ext>
            </a:extLst>
          </p:cNvPr>
          <p:cNvSpPr>
            <a:spLocks noGrp="1"/>
          </p:cNvSpPr>
          <p:nvPr>
            <p:ph type="title"/>
          </p:nvPr>
        </p:nvSpPr>
        <p:spPr>
          <a:xfrm>
            <a:off x="948855" y="1072682"/>
            <a:ext cx="10294289" cy="994263"/>
          </a:xfrm>
        </p:spPr>
        <p:txBody>
          <a:bodyPr>
            <a:normAutofit/>
          </a:bodyPr>
          <a:lstStyle/>
          <a:p>
            <a:pPr algn="ctr"/>
            <a:r>
              <a:rPr lang="en-GB" dirty="0"/>
              <a:t>What else could explain absence of Garner Interference?</a:t>
            </a:r>
          </a:p>
        </p:txBody>
      </p:sp>
      <p:sp>
        <p:nvSpPr>
          <p:cNvPr id="3" name="Content Placeholder 2">
            <a:extLst>
              <a:ext uri="{FF2B5EF4-FFF2-40B4-BE49-F238E27FC236}">
                <a16:creationId xmlns:a16="http://schemas.microsoft.com/office/drawing/2014/main" id="{CD8CFF39-1D92-4460-A530-178C650FC49C}"/>
              </a:ext>
            </a:extLst>
          </p:cNvPr>
          <p:cNvSpPr>
            <a:spLocks noGrp="1"/>
          </p:cNvSpPr>
          <p:nvPr>
            <p:ph idx="1"/>
          </p:nvPr>
        </p:nvSpPr>
        <p:spPr>
          <a:xfrm>
            <a:off x="788460" y="2218542"/>
            <a:ext cx="10468841" cy="4351338"/>
          </a:xfrm>
        </p:spPr>
        <p:txBody>
          <a:bodyPr/>
          <a:lstStyle/>
          <a:p>
            <a:endParaRPr lang="en-GB" dirty="0"/>
          </a:p>
          <a:p>
            <a:r>
              <a:rPr lang="en-GB" dirty="0"/>
              <a:t>Found in perceptual classification and manual estimation, not in grasping</a:t>
            </a:r>
          </a:p>
          <a:p>
            <a:pPr marL="0" indent="0">
              <a:buNone/>
            </a:pPr>
            <a:endParaRPr lang="en-GB" dirty="0"/>
          </a:p>
          <a:p>
            <a:r>
              <a:rPr lang="en-GB" dirty="0"/>
              <a:t>Reaction Times (RT) calculated in different ways in these tasks</a:t>
            </a:r>
          </a:p>
          <a:p>
            <a:pPr marL="0" indent="0">
              <a:buNone/>
            </a:pPr>
            <a:endParaRPr lang="en-GB" dirty="0"/>
          </a:p>
          <a:p>
            <a:r>
              <a:rPr lang="en-GB" b="1" dirty="0"/>
              <a:t>RT includes decision time in perceptual classification but not grasping</a:t>
            </a:r>
          </a:p>
        </p:txBody>
      </p:sp>
      <p:sp>
        <p:nvSpPr>
          <p:cNvPr id="4" name="Rectangle 3">
            <a:extLst>
              <a:ext uri="{FF2B5EF4-FFF2-40B4-BE49-F238E27FC236}">
                <a16:creationId xmlns:a16="http://schemas.microsoft.com/office/drawing/2014/main" id="{EAE0FBAB-BF13-48A5-ACDD-A5633E1C4011}"/>
              </a:ext>
            </a:extLst>
          </p:cNvPr>
          <p:cNvSpPr/>
          <p:nvPr/>
        </p:nvSpPr>
        <p:spPr>
          <a:xfrm>
            <a:off x="9660755" y="6155807"/>
            <a:ext cx="1742785" cy="307777"/>
          </a:xfrm>
          <a:prstGeom prst="rect">
            <a:avLst/>
          </a:prstGeom>
        </p:spPr>
        <p:txBody>
          <a:bodyPr wrap="none">
            <a:spAutoFit/>
          </a:bodyPr>
          <a:lstStyle/>
          <a:p>
            <a:r>
              <a:rPr lang="en-US" sz="1400" dirty="0">
                <a:solidFill>
                  <a:prstClr val="white">
                    <a:lumMod val="50000"/>
                  </a:prstClr>
                </a:solidFill>
                <a:latin typeface="Calibri" panose="020F0502020204030204"/>
              </a:rPr>
              <a:t>Hesse &amp; Schenk 2013</a:t>
            </a:r>
            <a:endParaRPr lang="en-GB" sz="1400" dirty="0">
              <a:solidFill>
                <a:prstClr val="white">
                  <a:lumMod val="50000"/>
                </a:prstClr>
              </a:solidFill>
              <a:latin typeface="Calibri" panose="020F0502020204030204"/>
            </a:endParaRPr>
          </a:p>
        </p:txBody>
      </p:sp>
      <p:sp>
        <p:nvSpPr>
          <p:cNvPr id="5" name="Date Placeholder 4">
            <a:extLst>
              <a:ext uri="{FF2B5EF4-FFF2-40B4-BE49-F238E27FC236}">
                <a16:creationId xmlns:a16="http://schemas.microsoft.com/office/drawing/2014/main" id="{2F91DF36-1F45-4DAA-9622-73326AC5EE06}"/>
              </a:ext>
            </a:extLst>
          </p:cNvPr>
          <p:cNvSpPr>
            <a:spLocks noGrp="1"/>
          </p:cNvSpPr>
          <p:nvPr>
            <p:ph type="dt" sz="half" idx="10"/>
          </p:nvPr>
        </p:nvSpPr>
        <p:spPr/>
        <p:txBody>
          <a:bodyPr/>
          <a:lstStyle/>
          <a:p>
            <a:fld id="{1A2E6FBC-1F56-49B7-89A8-17DFD9BD4387}" type="datetime1">
              <a:rPr lang="de-DE" smtClean="0">
                <a:solidFill>
                  <a:prstClr val="black">
                    <a:tint val="75000"/>
                  </a:prstClr>
                </a:solidFill>
                <a:latin typeface="Calibri" panose="020F0502020204030204"/>
              </a:rPr>
              <a:t>21.03.2022</a:t>
            </a:fld>
            <a:endParaRPr lang="en-GB">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3A201567-3A75-487F-995A-A95DB906CC11}"/>
              </a:ext>
            </a:extLst>
          </p:cNvPr>
          <p:cNvSpPr>
            <a:spLocks noGrp="1"/>
          </p:cNvSpPr>
          <p:nvPr>
            <p:ph type="ftr" sz="quarter" idx="11"/>
          </p:nvPr>
        </p:nvSpPr>
        <p:spPr/>
        <p:txBody>
          <a:bodyPr/>
          <a:lstStyle/>
          <a:p>
            <a:r>
              <a:rPr lang="en-US">
                <a:solidFill>
                  <a:prstClr val="black">
                    <a:tint val="75000"/>
                  </a:prstClr>
                </a:solidFill>
                <a:latin typeface="Calibri" panose="020F0502020204030204"/>
              </a:rPr>
              <a:t>Reviewing evidence for different representations in perception and action</a:t>
            </a:r>
            <a:endParaRPr lang="en-GB">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98DBB557-DB95-4130-97CD-FE9000B37984}"/>
              </a:ext>
            </a:extLst>
          </p:cNvPr>
          <p:cNvSpPr>
            <a:spLocks noGrp="1"/>
          </p:cNvSpPr>
          <p:nvPr>
            <p:ph type="sldNum" sz="quarter" idx="12"/>
          </p:nvPr>
        </p:nvSpPr>
        <p:spPr/>
        <p:txBody>
          <a:bodyPr/>
          <a:lstStyle/>
          <a:p>
            <a:fld id="{693FFFD9-7996-49B5-BE56-DCA69D45BFAE}" type="slidenum">
              <a:rPr lang="en-GB">
                <a:solidFill>
                  <a:prstClr val="black">
                    <a:tint val="75000"/>
                  </a:prstClr>
                </a:solidFill>
                <a:latin typeface="Calibri" panose="020F0502020204030204"/>
              </a:rPr>
              <a:pPr/>
              <a:t>9</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8042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uebing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bingen" id="{B6C7DE41-4C1C-0A49-B142-21984AB47C2C}" vid="{C981EF4A-E565-EF4D-9758-C7BCBC0AEA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2042</Words>
  <Application>Microsoft Office PowerPoint</Application>
  <PresentationFormat>Widescreen</PresentationFormat>
  <Paragraphs>439</Paragraphs>
  <Slides>18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Bahnschrift SemiLight</vt:lpstr>
      <vt:lpstr>Calibri</vt:lpstr>
      <vt:lpstr>Calibri Light</vt:lpstr>
      <vt:lpstr>Cambria Math</vt:lpstr>
      <vt:lpstr>Garamond</vt:lpstr>
      <vt:lpstr>Symbol</vt:lpstr>
      <vt:lpstr>Wingdings</vt:lpstr>
      <vt:lpstr>Tuebingen</vt:lpstr>
      <vt:lpstr>PowerPoint Presentation</vt:lpstr>
      <vt:lpstr>PowerPoint Presentation</vt:lpstr>
      <vt:lpstr>Perception-Action Model debate in healthy adults</vt:lpstr>
      <vt:lpstr>Intuition for differences in perception vs. action</vt:lpstr>
      <vt:lpstr>PowerPoint Presentation</vt:lpstr>
      <vt:lpstr>PowerPoint Presentation</vt:lpstr>
      <vt:lpstr>PowerPoint Presentation</vt:lpstr>
      <vt:lpstr>Results Overview</vt:lpstr>
      <vt:lpstr>What else could explain absence of Garner Interference?</vt:lpstr>
      <vt:lpstr>Garner Interference depends on Decision Time</vt:lpstr>
      <vt:lpstr>Replication Results</vt:lpstr>
      <vt:lpstr>Transferring to Manual Estimation…</vt:lpstr>
      <vt:lpstr>Results &amp; Discussion</vt:lpstr>
      <vt:lpstr>PowerPoint Presentation</vt:lpstr>
      <vt:lpstr>Garner Interference depends on Decision Time</vt:lpstr>
      <vt:lpstr>PowerPoint Presentation</vt:lpstr>
      <vt:lpstr>PowerPoint Presentation</vt:lpstr>
      <vt:lpstr>Replication Results – Bayes Factors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Kriti Bhatia</dc:creator>
  <cp:lastModifiedBy>Kriti Bhatia</cp:lastModifiedBy>
  <cp:revision>130</cp:revision>
  <dcterms:created xsi:type="dcterms:W3CDTF">2022-02-24T08:54:23Z</dcterms:created>
  <dcterms:modified xsi:type="dcterms:W3CDTF">2022-03-21T15:37:20Z</dcterms:modified>
</cp:coreProperties>
</file>